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27"/>
  </p:notesMasterIdLst>
  <p:handoutMasterIdLst>
    <p:handoutMasterId r:id="rId28"/>
  </p:handoutMasterIdLst>
  <p:sldIdLst>
    <p:sldId id="330" r:id="rId3"/>
    <p:sldId id="333" r:id="rId4"/>
    <p:sldId id="688" r:id="rId5"/>
    <p:sldId id="964" r:id="rId6"/>
    <p:sldId id="965" r:id="rId7"/>
    <p:sldId id="966" r:id="rId8"/>
    <p:sldId id="875" r:id="rId9"/>
    <p:sldId id="967" r:id="rId10"/>
    <p:sldId id="968" r:id="rId11"/>
    <p:sldId id="969" r:id="rId12"/>
    <p:sldId id="970" r:id="rId13"/>
    <p:sldId id="971" r:id="rId14"/>
    <p:sldId id="972" r:id="rId15"/>
    <p:sldId id="983" r:id="rId16"/>
    <p:sldId id="974" r:id="rId17"/>
    <p:sldId id="975" r:id="rId18"/>
    <p:sldId id="976" r:id="rId19"/>
    <p:sldId id="977" r:id="rId20"/>
    <p:sldId id="978" r:id="rId21"/>
    <p:sldId id="979" r:id="rId22"/>
    <p:sldId id="980" r:id="rId23"/>
    <p:sldId id="981" r:id="rId24"/>
    <p:sldId id="982" r:id="rId25"/>
    <p:sldId id="687" r:id="rId26"/>
  </p:sldIdLst>
  <p:sldSz cx="12192000" cy="6858000"/>
  <p:notesSz cx="6858000" cy="9144000"/>
  <p:embeddedFontLst>
    <p:embeddedFont>
      <p:font typeface="Consolas" panose="020B0609020204030204" pitchFamily="49"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3" orient="horz" pos="425" userDrawn="1">
          <p15:clr>
            <a:srgbClr val="A4A3A4"/>
          </p15:clr>
        </p15:guide>
        <p15:guide id="4" pos="7287" userDrawn="1">
          <p15:clr>
            <a:srgbClr val="A4A3A4"/>
          </p15:clr>
        </p15:guide>
        <p15:guide id="5" pos="39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0" autoAdjust="0"/>
    <p:restoredTop sz="50058" autoAdjust="0"/>
  </p:normalViewPr>
  <p:slideViewPr>
    <p:cSldViewPr snapToGrid="0" snapToObjects="1">
      <p:cViewPr varScale="1">
        <p:scale>
          <a:sx n="54" d="100"/>
          <a:sy n="54" d="100"/>
        </p:scale>
        <p:origin x="114" y="402"/>
      </p:cViewPr>
      <p:guideLst>
        <p:guide orient="horz" pos="3997"/>
        <p:guide orient="horz" pos="425"/>
        <p:guide pos="7287"/>
        <p:guide pos="393"/>
      </p:guideLst>
    </p:cSldViewPr>
  </p:slideViewPr>
  <p:outlineViewPr>
    <p:cViewPr>
      <p:scale>
        <a:sx n="33" d="100"/>
        <a:sy n="33" d="100"/>
      </p:scale>
      <p:origin x="0" y="-835"/>
    </p:cViewPr>
  </p:outlineViewPr>
  <p:notesTextViewPr>
    <p:cViewPr>
      <p:scale>
        <a:sx n="3" d="2"/>
        <a:sy n="3" d="2"/>
      </p:scale>
      <p:origin x="0" y="-42"/>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font" Target="fonts/font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contains two parts. The first part consists of a block labeled Directory: slash u s r slash a s t slash books slash m o s 5. It is given from an external name labeled slash u s r slash a s t slash books slash m o s 5 slash Chap 12. The block consists of two columns and four rows. The row entries are as follows. Row 1: column 1, blank. column 2, blank. Row 2: column 1, chap 10. column 2, 114. Row 3: column 1, chap 11. column 2, 38. Row 4: column 1, chap 12. column 2, 2.</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The second part consists of another block labeled I node table which contains 8 rows labeled from bottom to top. An arrow points from column 2 of the third row in the first block to row 2 of the second block. Row 2 in the second block is labeled internal name: 2.</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373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0279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7595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464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8 lines of code for figure (a) are as follows: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rPr>
              <a:t>hash include double quote config dot h double quote</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init</a:t>
            </a:r>
            <a:r>
              <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rPr>
              <a:t> open parenthesis close parenthesis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rPr>
              <a:t>hash if open parenthesis C P U equals PENTIUM close parenthesis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rPr>
              <a:t>ellipsis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rPr>
              <a:t>hash endif</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rPr>
              <a:t>hash if open parenthesis C P U equals SPARC close parenthesis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rPr>
              <a:t>ellipsis</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highlight>
                  <a:srgbClr val="FFFF00"/>
                </a:highlight>
                <a:latin typeface="Arial" panose="020B0604020202020204" pitchFamily="34" charset="0"/>
                <a:ea typeface="Calibri" panose="020F0502020204030204" pitchFamily="34" charset="0"/>
                <a:cs typeface="Arial" panose="020B0604020202020204" pitchFamily="34" charset="0"/>
              </a:rPr>
              <a:t>hash endif</a:t>
            </a:r>
            <a:endParaRPr lang="en-US"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2634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07775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Calibri" panose="020F0502020204030204" pitchFamily="34" charset="0"/>
                <a:cs typeface="Arial" panose="020B0604020202020204" pitchFamily="34" charset="0"/>
              </a:rPr>
              <a:t>The 9 lines of code for figure (a) are as follows: </a:t>
            </a:r>
            <a:br>
              <a:rPr lang="en-US" sz="1200" dirty="0">
                <a:effectLst/>
                <a:latin typeface="Arial" panose="020B0604020202020204" pitchFamily="34" charset="0"/>
                <a:ea typeface="Calibri" panose="020F0502020204030204" pitchFamily="34" charset="0"/>
                <a:cs typeface="Arial" panose="020B0604020202020204" pitchFamily="34" charset="0"/>
              </a:rPr>
            </a:br>
            <a:r>
              <a:rPr lang="en-US" sz="1200" dirty="0">
                <a:effectLst/>
                <a:latin typeface="Arial" panose="020B0604020202020204" pitchFamily="34" charset="0"/>
                <a:ea typeface="Calibri" panose="020F0502020204030204" pitchFamily="34" charset="0"/>
                <a:cs typeface="Arial" panose="020B0604020202020204" pitchFamily="34" charset="0"/>
              </a:rPr>
              <a:t>hash define BYTE underscore SIZE 8 forward slash asterisk A byte contains 8 bits</a:t>
            </a:r>
            <a:br>
              <a:rPr lang="en-US" sz="1200" dirty="0">
                <a:effectLst/>
                <a:latin typeface="Arial" panose="020B0604020202020204" pitchFamily="34" charset="0"/>
                <a:ea typeface="Calibri" panose="020F0502020204030204" pitchFamily="34" charset="0"/>
                <a:cs typeface="Arial" panose="020B0604020202020204" pitchFamily="34" charset="0"/>
              </a:rPr>
            </a:br>
            <a:r>
              <a:rPr lang="en-US" sz="1200" dirty="0">
                <a:effectLst/>
                <a:latin typeface="Arial" panose="020B0604020202020204" pitchFamily="34" charset="0"/>
                <a:ea typeface="Calibri" panose="020F0502020204030204" pitchFamily="34" charset="0"/>
                <a:cs typeface="Arial" panose="020B0604020202020204" pitchFamily="34" charset="0"/>
              </a:rPr>
              <a:t>int bit underscore count open parenthesis int byte close parenthesis</a:t>
            </a:r>
            <a:br>
              <a:rPr lang="en-US" sz="1200" dirty="0">
                <a:effectLst/>
                <a:latin typeface="Arial" panose="020B0604020202020204" pitchFamily="34" charset="0"/>
                <a:ea typeface="Calibri" panose="020F0502020204030204" pitchFamily="34" charset="0"/>
                <a:cs typeface="Arial" panose="020B0604020202020204" pitchFamily="34" charset="0"/>
              </a:rPr>
            </a:br>
            <a:r>
              <a:rPr lang="en-US" sz="1200" dirty="0">
                <a:effectLst/>
                <a:latin typeface="Arial" panose="020B0604020202020204" pitchFamily="34" charset="0"/>
                <a:ea typeface="Calibri" panose="020F0502020204030204" pitchFamily="34" charset="0"/>
                <a:cs typeface="Arial" panose="020B0604020202020204" pitchFamily="34" charset="0"/>
              </a:rPr>
              <a:t>open curly bracket</a:t>
            </a:r>
            <a:br>
              <a:rPr lang="en-US" sz="1200" dirty="0">
                <a:effectLst/>
                <a:latin typeface="Arial" panose="020B0604020202020204" pitchFamily="34" charset="0"/>
                <a:ea typeface="Calibri" panose="020F0502020204030204" pitchFamily="34" charset="0"/>
                <a:cs typeface="Arial" panose="020B0604020202020204" pitchFamily="34" charset="0"/>
              </a:rPr>
            </a:br>
            <a:r>
              <a:rPr lang="en-US" sz="1200" dirty="0">
                <a:effectLst/>
                <a:latin typeface="Arial" panose="020B0604020202020204" pitchFamily="34" charset="0"/>
                <a:ea typeface="Calibri" panose="020F0502020204030204" pitchFamily="34" charset="0"/>
                <a:cs typeface="Arial" panose="020B0604020202020204" pitchFamily="34" charset="0"/>
              </a:rPr>
              <a:t>forward slash asterisk Count the bits in a byte dot asterisk forward slash</a:t>
            </a:r>
            <a:br>
              <a:rPr lang="en-US" sz="1200" dirty="0">
                <a:effectLst/>
                <a:latin typeface="Arial" panose="020B0604020202020204" pitchFamily="34" charset="0"/>
                <a:ea typeface="Calibri" panose="020F0502020204030204" pitchFamily="34" charset="0"/>
                <a:cs typeface="Arial" panose="020B0604020202020204" pitchFamily="34" charset="0"/>
              </a:rPr>
            </a:br>
            <a:r>
              <a:rPr lang="en-US" sz="1200" dirty="0">
                <a:effectLst/>
                <a:latin typeface="Arial" panose="020B0604020202020204" pitchFamily="34" charset="0"/>
                <a:ea typeface="Calibri" panose="020F0502020204030204" pitchFamily="34" charset="0"/>
                <a:cs typeface="Arial" panose="020B0604020202020204" pitchFamily="34" charset="0"/>
              </a:rPr>
              <a:t>int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comma count equals to 0 semicolon</a:t>
            </a:r>
            <a:br>
              <a:rPr lang="en-US" sz="1200" dirty="0">
                <a:effectLst/>
                <a:latin typeface="Arial" panose="020B0604020202020204" pitchFamily="34" charset="0"/>
                <a:ea typeface="Calibri" panose="020F0502020204030204" pitchFamily="34" charset="0"/>
                <a:cs typeface="Arial" panose="020B0604020202020204" pitchFamily="34" charset="0"/>
              </a:rPr>
            </a:br>
            <a:r>
              <a:rPr lang="en-US" sz="1200" dirty="0">
                <a:effectLst/>
                <a:latin typeface="Arial" panose="020B0604020202020204" pitchFamily="34" charset="0"/>
                <a:ea typeface="Calibri" panose="020F0502020204030204" pitchFamily="34" charset="0"/>
                <a:cs typeface="Arial" panose="020B0604020202020204" pitchFamily="34" charset="0"/>
              </a:rPr>
              <a:t>for open parenthesis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equals to 0 semicolon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less than BYTE underscore SIZE semicolon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plus </a:t>
            </a:r>
            <a:r>
              <a:rPr lang="en-US" sz="1200" dirty="0" err="1">
                <a:effectLst/>
                <a:latin typeface="Arial" panose="020B0604020202020204" pitchFamily="34" charset="0"/>
                <a:ea typeface="Calibri" panose="020F0502020204030204" pitchFamily="34" charset="0"/>
                <a:cs typeface="Arial" panose="020B0604020202020204" pitchFamily="34" charset="0"/>
              </a:rPr>
              <a:t>plus</a:t>
            </a:r>
            <a:r>
              <a:rPr lang="en-US" sz="1200" dirty="0">
                <a:effectLst/>
                <a:latin typeface="Arial" panose="020B0604020202020204" pitchFamily="34" charset="0"/>
                <a:ea typeface="Calibri" panose="020F0502020204030204" pitchFamily="34" charset="0"/>
                <a:cs typeface="Arial" panose="020B0604020202020204" pitchFamily="34" charset="0"/>
              </a:rPr>
              <a:t> close parenthesis forward slash asterisk loop over the bits in a byte asterisk forward slash </a:t>
            </a:r>
            <a:br>
              <a:rPr lang="en-US" sz="1200" dirty="0">
                <a:effectLst/>
                <a:latin typeface="Arial" panose="020B0604020202020204" pitchFamily="34" charset="0"/>
                <a:ea typeface="Calibri" panose="020F0502020204030204" pitchFamily="34" charset="0"/>
                <a:cs typeface="Arial" panose="020B0604020202020204" pitchFamily="34" charset="0"/>
              </a:rPr>
            </a:br>
            <a:r>
              <a:rPr lang="en-US" sz="1200" dirty="0">
                <a:effectLst/>
                <a:latin typeface="Arial" panose="020B0604020202020204" pitchFamily="34" charset="0"/>
                <a:ea typeface="Calibri" panose="020F0502020204030204" pitchFamily="34" charset="0"/>
                <a:cs typeface="Arial" panose="020B0604020202020204" pitchFamily="34" charset="0"/>
              </a:rPr>
              <a:t>if open parenthesis open parenthesis byte extraction operator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close parenthesis ampersand 1 close parenthesis count plus </a:t>
            </a:r>
            <a:r>
              <a:rPr lang="en-US" sz="1200" dirty="0" err="1">
                <a:effectLst/>
                <a:latin typeface="Arial" panose="020B0604020202020204" pitchFamily="34" charset="0"/>
                <a:ea typeface="Calibri" panose="020F0502020204030204" pitchFamily="34" charset="0"/>
                <a:cs typeface="Arial" panose="020B0604020202020204" pitchFamily="34" charset="0"/>
              </a:rPr>
              <a:t>plus</a:t>
            </a:r>
            <a:r>
              <a:rPr lang="en-US" sz="1200" dirty="0">
                <a:effectLst/>
                <a:latin typeface="Arial" panose="020B0604020202020204" pitchFamily="34" charset="0"/>
                <a:ea typeface="Calibri" panose="020F0502020204030204" pitchFamily="34" charset="0"/>
                <a:cs typeface="Arial" panose="020B0604020202020204" pitchFamily="34" charset="0"/>
              </a:rPr>
              <a:t> semicolon forward slash asterisk if this bit is a 1 comma add to count asterisk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forward slash</a:t>
            </a:r>
            <a:br>
              <a:rPr lang="en-US" sz="1200" dirty="0">
                <a:effectLst/>
                <a:latin typeface="Arial" panose="020B0604020202020204" pitchFamily="34" charset="0"/>
                <a:ea typeface="Calibri" panose="020F0502020204030204" pitchFamily="34" charset="0"/>
                <a:cs typeface="Arial" panose="020B0604020202020204" pitchFamily="34" charset="0"/>
              </a:rPr>
            </a:br>
            <a:r>
              <a:rPr lang="en-US" sz="1200" dirty="0">
                <a:effectLst/>
                <a:latin typeface="Arial" panose="020B0604020202020204" pitchFamily="34" charset="0"/>
                <a:ea typeface="Calibri" panose="020F0502020204030204" pitchFamily="34" charset="0"/>
                <a:cs typeface="Arial" panose="020B0604020202020204" pitchFamily="34" charset="0"/>
              </a:rPr>
              <a:t>return open parenthesis count close parenthesis semicolon forward slash asterisk return sum asterisk forward slash </a:t>
            </a:r>
            <a:br>
              <a:rPr lang="en-US" sz="1200" dirty="0">
                <a:effectLst/>
                <a:latin typeface="Arial" panose="020B0604020202020204" pitchFamily="34" charset="0"/>
                <a:ea typeface="Calibri" panose="020F0502020204030204" pitchFamily="34" charset="0"/>
                <a:cs typeface="Arial" panose="020B0604020202020204" pitchFamily="34" charset="0"/>
              </a:rPr>
            </a:br>
            <a:r>
              <a:rPr lang="en-US" sz="1200" dirty="0">
                <a:effectLst/>
                <a:latin typeface="Arial" panose="020B0604020202020204" pitchFamily="34" charset="0"/>
                <a:ea typeface="Calibri" panose="020F0502020204030204" pitchFamily="34" charset="0"/>
                <a:cs typeface="Arial" panose="020B0604020202020204" pitchFamily="34" charset="0"/>
              </a:rPr>
              <a:t>close curly bracket.</a:t>
            </a:r>
          </a:p>
          <a:p>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21938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Figure a: It contains a block divided into four rows and four columns. Each column is of 24 bit. The row and column entries are as follows. Row 1: Column 1: 3, 8, 13. Column 2: 3, 8, 13. Column 3: 26, 4, 9. Column 4: 90, 2, 6. Row 2: Column 1: 3, 8, 13. Column 2: 3, 8, 13. Column 3: 4, 19, 20. Column 4: 4, 6, 9. Row 3: Column 1: 4, 6, 9. Column 2: 10, 30, 8. Column 3: 5, 8, 1. Column 4: 22, 2, 0. Row 4: Column 1: 10, 11, 5. Column 2: 4, 2, 17. Column 3: 88, 4, 3. Column 4: 66, 4, 43.</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Figure b: It contains a block divided into four rows and four columns. Each column is of 8 bits. The row and column entries are as follows. Row 1: Column 1, 7. Column 2, 7. Column 3, 2. Column 4, 6. Row 2: Column 1, 7. Column 2, 7. Column 3, 3. Column 4, 4. Row 3: Column 1, 4. Column 2, 5. Column 3, 10. Column 4, 0. Row 4: Column 1, 8. Column 2, 9. Column 3, 2. Column 4, 11.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Figure c: It contains a block divided into twelve rows. Each row is of 24 bits. The row entries from bottom are as follows. Row 0: 22, 2, 0. Row 1: 26, 4, 9. Row 2: 88, 4, 3. Row 3: 4, 19, 20. Row 4: 4, 6, 9. Row 5: 10, 30, 8. Row 6: 90, 2, 6. Row 7: 3, 8, 13. Row 8: 10, 11, 5. Row 9: 4, 2, 17. Row 10: 5, 8, 1. Row 11: 66, 4, 43</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71004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1772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9037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884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5307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2120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sz="1200" b="0" i="0" u="none" strike="noStrike" kern="1200" cap="none" noProof="0" dirty="0">
                <a:solidFill>
                  <a:schemeClr val="dk1"/>
                </a:solidFill>
                <a:effectLst/>
                <a:latin typeface="Arial"/>
                <a:ea typeface="Arial"/>
                <a:cs typeface="Arial"/>
                <a:sym typeface="Arial"/>
              </a:rPr>
              <a:t>Figure a: It contains a set of five blocks arranged from top to bottom in an inclined manner and connected by arrows from top to bottom. The blocks are given as follows. Plan, Code, Test modules, Test system, Deploy.</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Figure b: It consists of a block labeled main memory which is classified into three blocks labeled Dummy procedure 1, Dummy procedure 2, Dummy procedure 3.</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30669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73504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noProof="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24</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962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654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11019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11 lines of code for figure (a) are as follow</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main open close parenthesis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int ellipsis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err="1">
                <a:solidFill>
                  <a:schemeClr val="dk1"/>
                </a:solidFill>
                <a:effectLst/>
                <a:latin typeface="Arial"/>
                <a:ea typeface="Arial"/>
                <a:cs typeface="Arial"/>
                <a:sym typeface="Arial"/>
              </a:rPr>
              <a:t>init</a:t>
            </a:r>
            <a:r>
              <a:rPr lang="en-US" sz="1200" b="0" i="0" u="none" strike="noStrike" kern="1200" cap="none" noProof="0" dirty="0">
                <a:solidFill>
                  <a:schemeClr val="dk1"/>
                </a:solidFill>
                <a:effectLst/>
                <a:latin typeface="Arial"/>
                <a:ea typeface="Arial"/>
                <a:cs typeface="Arial"/>
                <a:sym typeface="Arial"/>
              </a:rPr>
              <a:t> open close parenthesis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do underscore something open close parenthesis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read open parenthesis ellipsis close parenthesis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do underscore something underscore else open close parenthesis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write open parenthesis ellipsis close parenthesis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keep underscore going open close parenthesis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exit open parenthesis 0 close parenthesis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The 12 lines of code for figure (b) are as follow</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main open close parenthesis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mess underscore t m s g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err="1">
                <a:solidFill>
                  <a:schemeClr val="dk1"/>
                </a:solidFill>
                <a:effectLst/>
                <a:latin typeface="Arial"/>
                <a:ea typeface="Arial"/>
                <a:cs typeface="Arial"/>
                <a:sym typeface="Arial"/>
              </a:rPr>
              <a:t>init</a:t>
            </a:r>
            <a:r>
              <a:rPr lang="en-US" sz="1200" b="0" i="0" u="none" strike="noStrike" kern="1200" cap="none" noProof="0" dirty="0">
                <a:solidFill>
                  <a:schemeClr val="dk1"/>
                </a:solidFill>
                <a:effectLst/>
                <a:latin typeface="Arial"/>
                <a:ea typeface="Arial"/>
                <a:cs typeface="Arial"/>
                <a:sym typeface="Arial"/>
              </a:rPr>
              <a:t> open close parenthesis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while open parenthesis get underscore message open parenthesis ampersand m s g close parenthesis close parenthesis open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switch open parenthesis m s g dot type close parenthesis open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case 1 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case 2 colon ellipsis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case 3 colon dot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close curly bracket</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4809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838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a block divided horizontally into seven layers and numbered from bottom to top as 1 to 7. The layers are given as follows. layer 1: Hide the low-level hardware. layer 2: Interrupt handling, context switching, M </a:t>
            </a:r>
            <a:r>
              <a:rPr lang="en-US" sz="1200" b="0" i="0" u="none" strike="noStrike" kern="1200" cap="none" noProof="0" dirty="0" err="1">
                <a:solidFill>
                  <a:schemeClr val="dk1"/>
                </a:solidFill>
                <a:effectLst/>
                <a:latin typeface="Arial"/>
                <a:ea typeface="Arial"/>
                <a:cs typeface="Arial"/>
                <a:sym typeface="Arial"/>
              </a:rPr>
              <a:t>M</a:t>
            </a:r>
            <a:r>
              <a:rPr lang="en-US" sz="1200" b="0" i="0" u="none" strike="noStrike" kern="1200" cap="none" noProof="0" dirty="0">
                <a:solidFill>
                  <a:schemeClr val="dk1"/>
                </a:solidFill>
                <a:effectLst/>
                <a:latin typeface="Arial"/>
                <a:ea typeface="Arial"/>
                <a:cs typeface="Arial"/>
                <a:sym typeface="Arial"/>
              </a:rPr>
              <a:t> U. layer 3: Threads, thread scheduling, thread synchronization. layer 4: It is divided into n number of parts labeled Driver 1, driver 2, up to driver n. layer 5: Virtual memory. layer 6: It is divided into m number of parts labeled file system 1, up to file system m. layer 7: System call handler.</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838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a block divided horizontally into two segments labeled user mode and kernel mode. The user-mode consists of seven parts labeled from left to right as follows. Client process, client process, client process, process server, blank, file server, memory server. The second segment consists of a microkernel that connected the second client process to the file server. It represents the client obtains service by sending messages to server processes.</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0746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8/3/2023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5" name="Content Placeholder 7">
            <a:extLst>
              <a:ext uri="{FF2B5EF4-FFF2-40B4-BE49-F238E27FC236}">
                <a16:creationId xmlns:a16="http://schemas.microsoft.com/office/drawing/2014/main" id="{71EFAE03-1D07-4432-1A0B-921AF11186E8}"/>
              </a:ext>
            </a:extLst>
          </p:cNvPr>
          <p:cNvSpPr txBox="1">
            <a:spLocks/>
          </p:cNvSpPr>
          <p:nvPr userDrawn="1"/>
        </p:nvSpPr>
        <p:spPr>
          <a:xfrm>
            <a:off x="2784240" y="6467655"/>
            <a:ext cx="8786283" cy="221018"/>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256032" marR="0" lvl="0" indent="-154432" algn="r" rtl="0">
              <a:lnSpc>
                <a:spcPct val="100000"/>
              </a:lnSpc>
              <a:spcBef>
                <a:spcPts val="1500"/>
              </a:spcBef>
              <a:spcAft>
                <a:spcPts val="0"/>
              </a:spcAft>
              <a:buClr>
                <a:srgbClr val="007FA3"/>
              </a:buClr>
              <a:buSzPct val="100000"/>
              <a:buFont typeface="Arial"/>
              <a:buNone/>
              <a:defRPr sz="1200" b="0" i="0" u="none" strike="noStrike" cap="none">
                <a:solidFill>
                  <a:schemeClr val="dk1"/>
                </a:solidFill>
                <a:latin typeface="Verdana" panose="020B0604030504040204" pitchFamily="34" charset="0"/>
                <a:ea typeface="Verdana" panose="020B0604030504040204" pitchFamily="34" charset="0"/>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altLang="en-US" sz="1200" dirty="0">
                <a:latin typeface="Verdana"/>
                <a:cs typeface="Verdana" panose="020B0604030504040204" pitchFamily="34" charset="0"/>
              </a:rPr>
              <a:t>Copyright © 2023, 2014, 2008 Pearson Education, Inc. All Rights Reserved</a:t>
            </a:r>
          </a:p>
        </p:txBody>
      </p:sp>
      <p:pic>
        <p:nvPicPr>
          <p:cNvPr id="2" name="Picture Placeholder 11" descr="Pearson Logo">
            <a:extLst>
              <a:ext uri="{FF2B5EF4-FFF2-40B4-BE49-F238E27FC236}">
                <a16:creationId xmlns:a16="http://schemas.microsoft.com/office/drawing/2014/main" id="{354C73E3-9748-91AF-A335-453B3E4B9E53}"/>
              </a:ext>
            </a:extLst>
          </p:cNvPr>
          <p:cNvPicPr>
            <a:picLocks noChangeAspect="1"/>
          </p:cNvPicPr>
          <p:nvPr userDrawn="1"/>
        </p:nvPicPr>
        <p:blipFill>
          <a:blip r:embed="rId15"/>
          <a:srcRect/>
          <a:stretch/>
        </p:blipFill>
        <p:spPr>
          <a:xfrm>
            <a:off x="665741" y="6421072"/>
            <a:ext cx="948533" cy="298884"/>
          </a:xfrm>
          <a:prstGeom prst="rect">
            <a:avLst/>
          </a:prstGeom>
        </p:spPr>
      </p:pic>
    </p:spTree>
  </p:cSld>
  <p:clrMap bg1="lt1" tx1="dk1" bg2="dk2" tx2="lt2" accent1="accent1" accent2="accent2" accent3="accent3" accent4="accent4" accent5="accent5" accent6="accent6" hlink="hlink" folHlink="folHlink"/>
  <p:sldLayoutIdLst>
    <p:sldLayoutId id="2147483683" r:id="rId1"/>
    <p:sldLayoutId id="2147483650" r:id="rId2"/>
    <p:sldLayoutId id="2147483682" r:id="rId3"/>
    <p:sldLayoutId id="2147483680" r:id="rId4"/>
    <p:sldLayoutId id="2147483676" r:id="rId5"/>
    <p:sldLayoutId id="2147483677" r:id="rId6"/>
    <p:sldLayoutId id="2147483678" r:id="rId7"/>
    <p:sldLayoutId id="2147483679" r:id="rId8"/>
    <p:sldLayoutId id="2147483671" r:id="rId9"/>
    <p:sldLayoutId id="2147483673" r:id="rId10"/>
    <p:sldLayoutId id="2147483670" r:id="rId11"/>
    <p:sldLayoutId id="2147483669"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94905" y="237382"/>
            <a:ext cx="10979144" cy="559572"/>
          </a:xfrm>
        </p:spPr>
        <p:txBody>
          <a:bodyPr wrap="square" lIns="0" tIns="18000" rIns="0" bIns="18000" anchor="ctr" anchorCtr="0">
            <a:spAutoFit/>
          </a:bodyPr>
          <a:lstStyle/>
          <a:p>
            <a:r>
              <a:rPr lang="en-US" sz="340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94905" y="1105866"/>
            <a:ext cx="10979144"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683500" y="1651050"/>
            <a:ext cx="3551842" cy="4593716"/>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44641" y="2905715"/>
            <a:ext cx="3657600" cy="498016"/>
          </a:xfrm>
        </p:spPr>
        <p:txBody>
          <a:bodyPr lIns="0" tIns="18000" rIns="0" bIns="18000" anchor="ctr" anchorCtr="0">
            <a:spAutoFit/>
          </a:bodyPr>
          <a:lstStyle/>
          <a:p>
            <a:pPr indent="-101600"/>
            <a:r>
              <a:rPr lang="en-US" dirty="0"/>
              <a:t>Chapter 12</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44641" y="3635633"/>
            <a:ext cx="3764234" cy="374906"/>
          </a:xfrm>
        </p:spPr>
        <p:txBody>
          <a:bodyPr wrap="square" lIns="0" tIns="18000" rIns="0" bIns="18000" anchor="ctr" anchorCtr="0">
            <a:spAutoFit/>
          </a:bodyPr>
          <a:lstStyle/>
          <a:p>
            <a:pPr marL="0"/>
            <a:r>
              <a:rPr lang="en-US" dirty="0"/>
              <a:t>Operating System Design</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665741" y="6421072"/>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4984337" y="6467496"/>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9" y="236098"/>
            <a:ext cx="10948986" cy="559572"/>
          </a:xfrm>
        </p:spPr>
        <p:txBody>
          <a:bodyPr wrap="square" lIns="0" tIns="18000" rIns="0" bIns="18000" anchor="ctr" anchorCtr="0">
            <a:spAutoFit/>
          </a:bodyPr>
          <a:lstStyle/>
          <a:p>
            <a:r>
              <a:rPr lang="en-US" sz="3400" dirty="0"/>
              <a:t>Naming</a:t>
            </a:r>
          </a:p>
        </p:txBody>
      </p:sp>
      <p:pic>
        <p:nvPicPr>
          <p:cNvPr id="4" name="Picture 3" descr="The figure illustrates the directories used to map external names onto internal names.&#10;Long description is available in notes, press F6">
            <a:extLst>
              <a:ext uri="{FF2B5EF4-FFF2-40B4-BE49-F238E27FC236}">
                <a16:creationId xmlns:a16="http://schemas.microsoft.com/office/drawing/2014/main" id="{AEBA88FD-2DA7-44E7-A96F-03E2E70B70DC}"/>
              </a:ext>
            </a:extLst>
          </p:cNvPr>
          <p:cNvPicPr>
            <a:picLocks noChangeAspect="1"/>
          </p:cNvPicPr>
          <p:nvPr/>
        </p:nvPicPr>
        <p:blipFill>
          <a:blip r:embed="rId3"/>
          <a:stretch>
            <a:fillRect/>
          </a:stretch>
        </p:blipFill>
        <p:spPr>
          <a:xfrm>
            <a:off x="2094810" y="1501835"/>
            <a:ext cx="8002383" cy="337482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194754" y="5568505"/>
            <a:ext cx="7806783" cy="313350"/>
          </a:xfrm>
        </p:spPr>
        <p:txBody>
          <a:bodyPr wrap="square" lIns="0" tIns="18000" rIns="0" bIns="18000" anchor="ctr" anchorCtr="0">
            <a:spAutoFit/>
          </a:bodyPr>
          <a:lstStyle/>
          <a:p>
            <a:pPr marL="0" indent="0">
              <a:spcBef>
                <a:spcPts val="600"/>
              </a:spcBef>
              <a:buNone/>
            </a:pPr>
            <a:r>
              <a:rPr lang="en-US" sz="1800" dirty="0"/>
              <a:t>Figure 12.4 Directories are used to map external names onto internal names.</a:t>
            </a:r>
          </a:p>
        </p:txBody>
      </p:sp>
    </p:spTree>
    <p:extLst>
      <p:ext uri="{BB962C8B-B14F-4D97-AF65-F5344CB8AC3E}">
        <p14:creationId xmlns:p14="http://schemas.microsoft.com/office/powerpoint/2010/main" val="2209130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4438" y="236096"/>
            <a:ext cx="10948357" cy="559572"/>
          </a:xfrm>
        </p:spPr>
        <p:txBody>
          <a:bodyPr wrap="square" lIns="0" tIns="18000" rIns="0" bIns="18000" anchor="ctr" anchorCtr="0">
            <a:spAutoFit/>
          </a:bodyPr>
          <a:lstStyle/>
          <a:p>
            <a:r>
              <a:rPr lang="en-US" sz="3400" dirty="0"/>
              <a:t>Binding Time</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623889" y="984808"/>
            <a:ext cx="10948986" cy="3006395"/>
          </a:xfrm>
        </p:spPr>
        <p:txBody>
          <a:bodyPr wrap="square" lIns="0" tIns="18000" rIns="0" bIns="18000" anchor="ctr" anchorCtr="0">
            <a:spAutoFit/>
          </a:bodyPr>
          <a:lstStyle/>
          <a:p>
            <a:pPr marL="342900" indent="-342900">
              <a:spcBef>
                <a:spcPts val="600"/>
              </a:spcBef>
            </a:pPr>
            <a:r>
              <a:rPr lang="en-US" sz="2800" dirty="0"/>
              <a:t>Early binding</a:t>
            </a:r>
          </a:p>
          <a:p>
            <a:pPr marL="829818" lvl="1" indent="-342900"/>
            <a:r>
              <a:rPr lang="en-US" sz="2800" dirty="0"/>
              <a:t>Simple </a:t>
            </a:r>
          </a:p>
          <a:p>
            <a:pPr marL="829818" lvl="1" indent="-342900"/>
            <a:r>
              <a:rPr lang="en-US" sz="2800" dirty="0"/>
              <a:t>but less flexible</a:t>
            </a:r>
          </a:p>
          <a:p>
            <a:pPr marL="342900" indent="-342900">
              <a:spcBef>
                <a:spcPts val="600"/>
              </a:spcBef>
            </a:pPr>
            <a:r>
              <a:rPr lang="en-US" sz="2800" dirty="0"/>
              <a:t>Late binding</a:t>
            </a:r>
          </a:p>
          <a:p>
            <a:pPr marL="829818" lvl="1" indent="-342900"/>
            <a:r>
              <a:rPr lang="en-US" sz="2800" dirty="0"/>
              <a:t>More complicated </a:t>
            </a:r>
          </a:p>
          <a:p>
            <a:pPr marL="829818" lvl="1" indent="-342900"/>
            <a:r>
              <a:rPr lang="en-US" sz="2800" dirty="0"/>
              <a:t>but more flexible</a:t>
            </a:r>
          </a:p>
        </p:txBody>
      </p:sp>
    </p:spTree>
    <p:extLst>
      <p:ext uri="{BB962C8B-B14F-4D97-AF65-F5344CB8AC3E}">
        <p14:creationId xmlns:p14="http://schemas.microsoft.com/office/powerpoint/2010/main" val="3416785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8" y="232874"/>
            <a:ext cx="10944224" cy="559572"/>
          </a:xfrm>
        </p:spPr>
        <p:txBody>
          <a:bodyPr wrap="square" lIns="0" tIns="18000" rIns="0" bIns="18000" anchor="ctr" anchorCtr="0">
            <a:spAutoFit/>
          </a:bodyPr>
          <a:lstStyle/>
          <a:p>
            <a:r>
              <a:rPr lang="en-US" sz="3400" dirty="0"/>
              <a:t>Static versus. Dynamic Structures</a:t>
            </a:r>
          </a:p>
        </p:txBody>
      </p:sp>
      <p:sp>
        <p:nvSpPr>
          <p:cNvPr id="3" name="Content Placeholder 2">
            <a:extLst>
              <a:ext uri="{FF2B5EF4-FFF2-40B4-BE49-F238E27FC236}">
                <a16:creationId xmlns:a16="http://schemas.microsoft.com/office/drawing/2014/main" id="{A031F221-77D2-F363-02B8-49BF172BC3D3}"/>
              </a:ext>
            </a:extLst>
          </p:cNvPr>
          <p:cNvSpPr>
            <a:spLocks noGrp="1"/>
          </p:cNvSpPr>
          <p:nvPr>
            <p:ph sz="quarter" idx="14"/>
          </p:nvPr>
        </p:nvSpPr>
        <p:spPr>
          <a:xfrm>
            <a:off x="623888" y="1691816"/>
            <a:ext cx="10944222" cy="2652452"/>
          </a:xfrm>
        </p:spPr>
        <p:txBody>
          <a:bodyPr wrap="square" lIns="0" tIns="18000" rIns="0" bIns="18000" anchor="ctr" anchorCtr="0">
            <a:spAutoFit/>
          </a:bodyPr>
          <a:lstStyle/>
          <a:p>
            <a:pPr marL="0" indent="0">
              <a:spcBef>
                <a:spcPts val="600"/>
              </a:spcBef>
              <a:buNone/>
            </a:pPr>
            <a:r>
              <a:rPr lang="en-US" sz="2000" dirty="0">
                <a:latin typeface="Consolas" panose="020B0609020204030204" pitchFamily="49" charset="0"/>
                <a:cs typeface="Arial" panose="020B0604020202020204" pitchFamily="34" charset="0"/>
              </a:rPr>
              <a:t>found = 0;</a:t>
            </a:r>
          </a:p>
          <a:p>
            <a:pPr marL="0" indent="0">
              <a:spcBef>
                <a:spcPts val="600"/>
              </a:spcBef>
              <a:buNone/>
            </a:pPr>
            <a:r>
              <a:rPr lang="en-US" sz="2000" dirty="0">
                <a:latin typeface="Consolas" panose="020B0609020204030204" pitchFamily="49" charset="0"/>
                <a:cs typeface="Arial" panose="020B0604020202020204" pitchFamily="34" charset="0"/>
              </a:rPr>
              <a:t>for (p = &amp;proc table[0]; p &lt; &amp;proc table[PROC TABLE SIZE]; p++) {</a:t>
            </a:r>
          </a:p>
          <a:p>
            <a:pPr marL="0" indent="0">
              <a:spcBef>
                <a:spcPts val="600"/>
              </a:spcBef>
              <a:buNone/>
            </a:pPr>
            <a:r>
              <a:rPr lang="en-US" sz="2000" dirty="0">
                <a:latin typeface="Consolas" panose="020B0609020204030204" pitchFamily="49" charset="0"/>
                <a:cs typeface="Arial" panose="020B0604020202020204" pitchFamily="34" charset="0"/>
              </a:rPr>
              <a:t>if (p-&gt;proc </a:t>
            </a:r>
            <a:r>
              <a:rPr lang="en-US" sz="2000" spc="-600" dirty="0">
                <a:latin typeface="Consolas" panose="020B0609020204030204" pitchFamily="49" charset="0"/>
                <a:cs typeface="Arial" panose="020B0604020202020204" pitchFamily="34" charset="0"/>
              </a:rPr>
              <a:t>p </a:t>
            </a:r>
            <a:r>
              <a:rPr lang="en-US" sz="2000" spc="-600" dirty="0" err="1">
                <a:latin typeface="Consolas" panose="020B0609020204030204" pitchFamily="49" charset="0"/>
                <a:cs typeface="Arial" panose="020B0604020202020204" pitchFamily="34" charset="0"/>
              </a:rPr>
              <a:t>i</a:t>
            </a:r>
            <a:r>
              <a:rPr lang="en-US" sz="2000" spc="-600" dirty="0">
                <a:latin typeface="Consolas" panose="020B0609020204030204" pitchFamily="49" charset="0"/>
                <a:cs typeface="Arial" panose="020B0604020202020204" pitchFamily="34" charset="0"/>
              </a:rPr>
              <a:t> </a:t>
            </a:r>
            <a:r>
              <a:rPr lang="en-US" sz="2000" dirty="0">
                <a:latin typeface="Consolas" panose="020B0609020204030204" pitchFamily="49" charset="0"/>
                <a:cs typeface="Arial" panose="020B0604020202020204" pitchFamily="34" charset="0"/>
              </a:rPr>
              <a:t>d == </a:t>
            </a:r>
            <a:r>
              <a:rPr lang="en-US" sz="2000" spc="-600" dirty="0">
                <a:latin typeface="Consolas" panose="020B0609020204030204" pitchFamily="49" charset="0"/>
                <a:cs typeface="Arial" panose="020B0604020202020204" pitchFamily="34" charset="0"/>
              </a:rPr>
              <a:t>p </a:t>
            </a:r>
            <a:r>
              <a:rPr lang="en-US" sz="2000" spc="-600" dirty="0" err="1">
                <a:latin typeface="Consolas" panose="020B0609020204030204" pitchFamily="49" charset="0"/>
                <a:cs typeface="Arial" panose="020B0604020202020204" pitchFamily="34" charset="0"/>
              </a:rPr>
              <a:t>i</a:t>
            </a:r>
            <a:r>
              <a:rPr lang="en-US" sz="2000" spc="-600" dirty="0">
                <a:latin typeface="Consolas" panose="020B0609020204030204" pitchFamily="49" charset="0"/>
                <a:cs typeface="Arial" panose="020B0604020202020204" pitchFamily="34" charset="0"/>
              </a:rPr>
              <a:t> </a:t>
            </a:r>
            <a:r>
              <a:rPr lang="en-US" sz="2000" dirty="0">
                <a:latin typeface="Consolas" panose="020B0609020204030204" pitchFamily="49" charset="0"/>
                <a:cs typeface="Arial" panose="020B0604020202020204" pitchFamily="34" charset="0"/>
              </a:rPr>
              <a:t>d) {</a:t>
            </a:r>
          </a:p>
          <a:p>
            <a:pPr marL="0" indent="0">
              <a:spcBef>
                <a:spcPts val="600"/>
              </a:spcBef>
              <a:buNone/>
            </a:pPr>
            <a:r>
              <a:rPr lang="en-US" sz="2000" dirty="0">
                <a:latin typeface="Consolas" panose="020B0609020204030204" pitchFamily="49" charset="0"/>
                <a:cs typeface="Arial" panose="020B0604020202020204" pitchFamily="34" charset="0"/>
              </a:rPr>
              <a:t>found = 1;</a:t>
            </a:r>
          </a:p>
          <a:p>
            <a:pPr marL="0" indent="0">
              <a:spcBef>
                <a:spcPts val="600"/>
              </a:spcBef>
              <a:buNone/>
            </a:pPr>
            <a:r>
              <a:rPr lang="en-US" sz="2000" dirty="0">
                <a:latin typeface="Consolas" panose="020B0609020204030204" pitchFamily="49" charset="0"/>
                <a:cs typeface="Arial" panose="020B0604020202020204" pitchFamily="34" charset="0"/>
              </a:rPr>
              <a:t>break;</a:t>
            </a:r>
          </a:p>
          <a:p>
            <a:pPr marL="0" indent="0">
              <a:spcBef>
                <a:spcPts val="600"/>
              </a:spcBef>
              <a:buNone/>
            </a:pPr>
            <a:r>
              <a:rPr lang="en-US" sz="2000" dirty="0">
                <a:latin typeface="Consolas" panose="020B0609020204030204" pitchFamily="49" charset="0"/>
                <a:cs typeface="Arial" panose="020B0604020202020204" pitchFamily="34" charset="0"/>
              </a:rPr>
              <a:t>}</a:t>
            </a:r>
          </a:p>
          <a:p>
            <a:pPr marL="0" indent="0">
              <a:spcBef>
                <a:spcPts val="600"/>
              </a:spcBef>
              <a:buNone/>
            </a:pPr>
            <a:r>
              <a:rPr lang="en-US" sz="100">
                <a:latin typeface="Consolas" panose="020B0609020204030204" pitchFamily="49" charset="0"/>
                <a:cs typeface="Arial" panose="020B0604020202020204" pitchFamily="34" charset="0"/>
              </a:rPr>
              <a:t> </a:t>
            </a:r>
            <a:r>
              <a:rPr lang="en-US" sz="2000">
                <a:latin typeface="Consolas" panose="020B0609020204030204" pitchFamily="49" charset="0"/>
                <a:cs typeface="Arial" panose="020B0604020202020204" pitchFamily="34" charset="0"/>
              </a:rPr>
              <a:t>} </a:t>
            </a:r>
            <a:endParaRPr lang="en-US" sz="2000" dirty="0">
              <a:latin typeface="Consolas" panose="020B0609020204030204" pitchFamily="49" charset="0"/>
              <a:cs typeface="Arial" panose="020B0604020202020204" pitchFamily="34" charset="0"/>
            </a:endParaRP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768746" y="4839759"/>
            <a:ext cx="6654507" cy="313350"/>
          </a:xfrm>
        </p:spPr>
        <p:txBody>
          <a:bodyPr wrap="square" lIns="0" tIns="18000" rIns="0" bIns="18000" anchor="ctr" anchorCtr="0">
            <a:spAutoFit/>
          </a:bodyPr>
          <a:lstStyle/>
          <a:p>
            <a:pPr marL="0" indent="0">
              <a:spcBef>
                <a:spcPts val="600"/>
              </a:spcBef>
              <a:buNone/>
            </a:pPr>
            <a:r>
              <a:rPr lang="en-US" sz="1800" dirty="0"/>
              <a:t>Figure 12.5 Code for searching the process table for a given </a:t>
            </a:r>
            <a:r>
              <a:rPr lang="en-US" sz="1800" spc="-300" dirty="0"/>
              <a:t>P I </a:t>
            </a:r>
            <a:r>
              <a:rPr lang="en-US" sz="1800" dirty="0"/>
              <a:t>D.</a:t>
            </a:r>
          </a:p>
        </p:txBody>
      </p:sp>
    </p:spTree>
    <p:extLst>
      <p:ext uri="{BB962C8B-B14F-4D97-AF65-F5344CB8AC3E}">
        <p14:creationId xmlns:p14="http://schemas.microsoft.com/office/powerpoint/2010/main" val="139922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4438" y="236096"/>
            <a:ext cx="10948357" cy="559572"/>
          </a:xfrm>
        </p:spPr>
        <p:txBody>
          <a:bodyPr wrap="square" lIns="0" tIns="18000" rIns="0" bIns="18000" anchor="ctr" anchorCtr="0">
            <a:spAutoFit/>
          </a:bodyPr>
          <a:lstStyle/>
          <a:p>
            <a:r>
              <a:rPr lang="en-US" sz="3400" dirty="0"/>
              <a:t>Useful Techniques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623889" y="974298"/>
            <a:ext cx="10948986" cy="3006395"/>
          </a:xfrm>
        </p:spPr>
        <p:txBody>
          <a:bodyPr wrap="square" lIns="0" tIns="18000" rIns="0" bIns="18000" anchor="ctr" anchorCtr="0">
            <a:spAutoFit/>
          </a:bodyPr>
          <a:lstStyle/>
          <a:p>
            <a:pPr marL="342900" indent="-342900">
              <a:spcBef>
                <a:spcPts val="600"/>
              </a:spcBef>
            </a:pPr>
            <a:r>
              <a:rPr lang="en-US" sz="2800" dirty="0"/>
              <a:t>Hiding the Hardware</a:t>
            </a:r>
          </a:p>
          <a:p>
            <a:pPr marL="342900" indent="-342900">
              <a:spcBef>
                <a:spcPts val="600"/>
              </a:spcBef>
            </a:pPr>
            <a:r>
              <a:rPr lang="en-US" sz="2800" dirty="0"/>
              <a:t>Indirection</a:t>
            </a:r>
          </a:p>
          <a:p>
            <a:pPr marL="342900" indent="-342900">
              <a:spcBef>
                <a:spcPts val="600"/>
              </a:spcBef>
            </a:pPr>
            <a:r>
              <a:rPr lang="en-US" sz="2800" dirty="0"/>
              <a:t>Reusability</a:t>
            </a:r>
          </a:p>
          <a:p>
            <a:pPr marL="342900" indent="-342900">
              <a:spcBef>
                <a:spcPts val="600"/>
              </a:spcBef>
            </a:pPr>
            <a:r>
              <a:rPr lang="en-US" sz="2800" dirty="0"/>
              <a:t>Reentrancy</a:t>
            </a:r>
          </a:p>
          <a:p>
            <a:pPr marL="342900" indent="-342900">
              <a:spcBef>
                <a:spcPts val="600"/>
              </a:spcBef>
            </a:pPr>
            <a:r>
              <a:rPr lang="en-US" sz="2800" dirty="0"/>
              <a:t>Brute Force</a:t>
            </a:r>
          </a:p>
          <a:p>
            <a:pPr marL="342900" indent="-342900">
              <a:spcBef>
                <a:spcPts val="600"/>
              </a:spcBef>
            </a:pPr>
            <a:r>
              <a:rPr lang="en-US" sz="2800" dirty="0"/>
              <a:t>Check for Errors First</a:t>
            </a:r>
          </a:p>
        </p:txBody>
      </p:sp>
    </p:spTree>
    <p:extLst>
      <p:ext uri="{BB962C8B-B14F-4D97-AF65-F5344CB8AC3E}">
        <p14:creationId xmlns:p14="http://schemas.microsoft.com/office/powerpoint/2010/main" val="3865686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7" y="242686"/>
            <a:ext cx="10957613" cy="559572"/>
          </a:xfrm>
        </p:spPr>
        <p:txBody>
          <a:bodyPr wrap="square" lIns="0" tIns="18000" rIns="0" bIns="18000" anchor="ctr" anchorCtr="0">
            <a:spAutoFit/>
          </a:bodyPr>
          <a:lstStyle/>
          <a:p>
            <a:r>
              <a:rPr lang="en-US" sz="3400" dirty="0"/>
              <a:t>Hiding the Hardware</a:t>
            </a:r>
          </a:p>
        </p:txBody>
      </p:sp>
      <p:pic>
        <p:nvPicPr>
          <p:cNvPr id="20" name="Picture 19" descr="The figure illustrates the two programming codes which are (a) C P U-dependent conditional compilation and (b) Word-length-dependent conditional compilation.&#10;Long description is available in notes, press F6">
            <a:extLst>
              <a:ext uri="{FF2B5EF4-FFF2-40B4-BE49-F238E27FC236}">
                <a16:creationId xmlns:a16="http://schemas.microsoft.com/office/drawing/2014/main" id="{4EB3719B-E407-408A-B09C-12C5904581C2}"/>
              </a:ext>
            </a:extLst>
          </p:cNvPr>
          <p:cNvPicPr>
            <a:picLocks noChangeAspect="1"/>
          </p:cNvPicPr>
          <p:nvPr/>
        </p:nvPicPr>
        <p:blipFill>
          <a:blip r:embed="rId3"/>
          <a:stretch>
            <a:fillRect/>
          </a:stretch>
        </p:blipFill>
        <p:spPr>
          <a:xfrm>
            <a:off x="1948263" y="1391991"/>
            <a:ext cx="8312728" cy="351562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231906" y="5301851"/>
            <a:ext cx="9724323" cy="313350"/>
          </a:xfrm>
        </p:spPr>
        <p:txBody>
          <a:bodyPr wrap="square" lIns="0" tIns="18000" rIns="0" bIns="18000" anchor="ctr" anchorCtr="0">
            <a:spAutoFit/>
          </a:bodyPr>
          <a:lstStyle/>
          <a:p>
            <a:pPr marL="0" indent="0">
              <a:spcBef>
                <a:spcPts val="600"/>
              </a:spcBef>
              <a:buNone/>
            </a:pPr>
            <a:r>
              <a:rPr lang="en-US" sz="1800" dirty="0"/>
              <a:t>Figure 12.6 (a) </a:t>
            </a:r>
            <a:r>
              <a:rPr lang="en-US" sz="1800" spc="-300" dirty="0"/>
              <a:t>C P </a:t>
            </a:r>
            <a:r>
              <a:rPr lang="en-US" sz="1800" dirty="0"/>
              <a:t>U-dependent compilation. (b) Word-length dependent conditional compilation.</a:t>
            </a:r>
          </a:p>
        </p:txBody>
      </p:sp>
    </p:spTree>
    <p:extLst>
      <p:ext uri="{BB962C8B-B14F-4D97-AF65-F5344CB8AC3E}">
        <p14:creationId xmlns:p14="http://schemas.microsoft.com/office/powerpoint/2010/main" val="357110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4439" y="236096"/>
            <a:ext cx="10943596" cy="559572"/>
          </a:xfrm>
        </p:spPr>
        <p:txBody>
          <a:bodyPr wrap="square" lIns="0" tIns="18000" rIns="0" bIns="18000" anchor="ctr" anchorCtr="0">
            <a:spAutoFit/>
          </a:bodyPr>
          <a:lstStyle/>
          <a:p>
            <a:r>
              <a:rPr lang="en-US" sz="3400" dirty="0"/>
              <a:t>Performance</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623889" y="997227"/>
            <a:ext cx="10944224" cy="3514227"/>
          </a:xfrm>
        </p:spPr>
        <p:txBody>
          <a:bodyPr wrap="square" lIns="0" tIns="18000" rIns="0" bIns="18000" anchor="ctr" anchorCtr="0">
            <a:spAutoFit/>
          </a:bodyPr>
          <a:lstStyle/>
          <a:p>
            <a:pPr marL="342900" indent="-342900">
              <a:spcBef>
                <a:spcPts val="600"/>
              </a:spcBef>
            </a:pPr>
            <a:r>
              <a:rPr lang="en-US" sz="2800" dirty="0"/>
              <a:t>Why Are Operating Systems Slow?</a:t>
            </a:r>
          </a:p>
          <a:p>
            <a:pPr marL="342900" indent="-342900">
              <a:spcBef>
                <a:spcPts val="600"/>
              </a:spcBef>
            </a:pPr>
            <a:r>
              <a:rPr lang="en-US" sz="2800" dirty="0"/>
              <a:t>What Should Be Optimized?</a:t>
            </a:r>
          </a:p>
          <a:p>
            <a:pPr marL="342900" indent="-342900">
              <a:spcBef>
                <a:spcPts val="600"/>
              </a:spcBef>
            </a:pPr>
            <a:r>
              <a:rPr lang="en-US" sz="2800" dirty="0"/>
              <a:t>Space-Time Trade-offs</a:t>
            </a:r>
          </a:p>
          <a:p>
            <a:pPr marL="342900" indent="-342900">
              <a:spcBef>
                <a:spcPts val="600"/>
              </a:spcBef>
            </a:pPr>
            <a:r>
              <a:rPr lang="en-US" sz="2800" dirty="0"/>
              <a:t>Caching</a:t>
            </a:r>
          </a:p>
          <a:p>
            <a:pPr marL="342900" indent="-342900">
              <a:spcBef>
                <a:spcPts val="600"/>
              </a:spcBef>
            </a:pPr>
            <a:r>
              <a:rPr lang="en-US" sz="2800" dirty="0"/>
              <a:t>Hints</a:t>
            </a:r>
          </a:p>
          <a:p>
            <a:pPr marL="342900" indent="-342900">
              <a:spcBef>
                <a:spcPts val="600"/>
              </a:spcBef>
            </a:pPr>
            <a:r>
              <a:rPr lang="en-US" sz="2800" dirty="0"/>
              <a:t>Exploiting Locality</a:t>
            </a:r>
          </a:p>
          <a:p>
            <a:pPr marL="342900" indent="-342900">
              <a:spcBef>
                <a:spcPts val="600"/>
              </a:spcBef>
            </a:pPr>
            <a:r>
              <a:rPr lang="en-US" sz="2800" dirty="0"/>
              <a:t>Optimize the Common Case</a:t>
            </a:r>
          </a:p>
        </p:txBody>
      </p:sp>
    </p:spTree>
    <p:extLst>
      <p:ext uri="{BB962C8B-B14F-4D97-AF65-F5344CB8AC3E}">
        <p14:creationId xmlns:p14="http://schemas.microsoft.com/office/powerpoint/2010/main" val="1985705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9" y="236098"/>
            <a:ext cx="10944146" cy="559572"/>
          </a:xfrm>
        </p:spPr>
        <p:txBody>
          <a:bodyPr wrap="square" lIns="0" tIns="18000" rIns="0" bIns="18000" anchor="ctr" anchorCtr="0">
            <a:spAutoFit/>
          </a:bodyPr>
          <a:lstStyle/>
          <a:p>
            <a:r>
              <a:rPr lang="en-US" sz="3400" dirty="0"/>
              <a:t>Space-Time Tradeoffs </a:t>
            </a:r>
            <a:r>
              <a:rPr lang="en-US" sz="2600" dirty="0"/>
              <a:t>(1 of 2)</a:t>
            </a:r>
          </a:p>
        </p:txBody>
      </p:sp>
      <p:pic>
        <p:nvPicPr>
          <p:cNvPr id="4" name="Picture 3" descr="A figure illustrates the three programming codes which are (a) a procedure for counting bits in a byte, (b) a macro to count the bits, and (c) a macro that counts bits by table lookup.&#10;Long description is available in notes, press F6&#10;">
            <a:extLst>
              <a:ext uri="{FF2B5EF4-FFF2-40B4-BE49-F238E27FC236}">
                <a16:creationId xmlns:a16="http://schemas.microsoft.com/office/drawing/2014/main" id="{B9DAD222-2183-402B-839E-DA013396158E}"/>
              </a:ext>
            </a:extLst>
          </p:cNvPr>
          <p:cNvPicPr>
            <a:picLocks noChangeAspect="1"/>
          </p:cNvPicPr>
          <p:nvPr/>
        </p:nvPicPr>
        <p:blipFill>
          <a:blip r:embed="rId3"/>
          <a:stretch>
            <a:fillRect/>
          </a:stretch>
        </p:blipFill>
        <p:spPr>
          <a:xfrm>
            <a:off x="3112440" y="1132841"/>
            <a:ext cx="5984373" cy="416784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940490" y="5547485"/>
            <a:ext cx="10310472" cy="313350"/>
          </a:xfrm>
        </p:spPr>
        <p:txBody>
          <a:bodyPr wrap="square" lIns="0" tIns="18000" rIns="0" bIns="18000" anchor="ctr" anchorCtr="0">
            <a:spAutoFit/>
          </a:bodyPr>
          <a:lstStyle/>
          <a:p>
            <a:pPr marL="0" indent="0">
              <a:spcBef>
                <a:spcPts val="600"/>
              </a:spcBef>
              <a:buNone/>
            </a:pPr>
            <a:r>
              <a:rPr lang="en-US" sz="1800" dirty="0"/>
              <a:t>Figure 12.7 (a) A procedure for counting bits in a byte. (b) A macro to count the bits. (c) Table look up. </a:t>
            </a:r>
          </a:p>
        </p:txBody>
      </p:sp>
    </p:spTree>
    <p:extLst>
      <p:ext uri="{BB962C8B-B14F-4D97-AF65-F5344CB8AC3E}">
        <p14:creationId xmlns:p14="http://schemas.microsoft.com/office/powerpoint/2010/main" val="165893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9" y="236098"/>
            <a:ext cx="10944224" cy="559572"/>
          </a:xfrm>
        </p:spPr>
        <p:txBody>
          <a:bodyPr wrap="square" lIns="0" tIns="18000" rIns="0" bIns="18000" anchor="ctr" anchorCtr="0">
            <a:spAutoFit/>
          </a:bodyPr>
          <a:lstStyle/>
          <a:p>
            <a:r>
              <a:rPr lang="en-US" sz="3400" dirty="0"/>
              <a:t>Space-Time Tradeoffs </a:t>
            </a:r>
            <a:r>
              <a:rPr lang="en-US" sz="2600" dirty="0"/>
              <a:t>(2 of 2)</a:t>
            </a:r>
          </a:p>
        </p:txBody>
      </p:sp>
      <p:pic>
        <p:nvPicPr>
          <p:cNvPr id="4" name="Picture 3" descr="The figures labeled (a), (b), and (c) illustrate the part of an uncompressed image with 24 bits per pixel, the same part compresses with G I F with 8 bits per pixel, and the color palette.&#10;Long description is available in notes, press F6">
            <a:extLst>
              <a:ext uri="{FF2B5EF4-FFF2-40B4-BE49-F238E27FC236}">
                <a16:creationId xmlns:a16="http://schemas.microsoft.com/office/drawing/2014/main" id="{03E2BD29-D391-4B67-9C0E-5352B1862A48}"/>
              </a:ext>
            </a:extLst>
          </p:cNvPr>
          <p:cNvPicPr>
            <a:picLocks noChangeAspect="1"/>
          </p:cNvPicPr>
          <p:nvPr/>
        </p:nvPicPr>
        <p:blipFill>
          <a:blip r:embed="rId3"/>
          <a:stretch>
            <a:fillRect/>
          </a:stretch>
        </p:blipFill>
        <p:spPr>
          <a:xfrm>
            <a:off x="2192005" y="1091733"/>
            <a:ext cx="7807993" cy="363401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888940" y="5442381"/>
            <a:ext cx="10413650" cy="313350"/>
          </a:xfrm>
        </p:spPr>
        <p:txBody>
          <a:bodyPr wrap="square" lIns="0" tIns="18000" rIns="0" bIns="18000" anchor="ctr" anchorCtr="0">
            <a:spAutoFit/>
          </a:bodyPr>
          <a:lstStyle/>
          <a:p>
            <a:pPr marL="0" indent="0" algn="ctr">
              <a:spcBef>
                <a:spcPts val="600"/>
              </a:spcBef>
              <a:buNone/>
            </a:pPr>
            <a:r>
              <a:rPr lang="en-US" sz="1800" dirty="0"/>
              <a:t>Figure 12.8 (a) Part of an uncompressed image with 24 bits per pixel. (b) With a palette (c) The palette.</a:t>
            </a:r>
          </a:p>
        </p:txBody>
      </p:sp>
    </p:spTree>
    <p:extLst>
      <p:ext uri="{BB962C8B-B14F-4D97-AF65-F5344CB8AC3E}">
        <p14:creationId xmlns:p14="http://schemas.microsoft.com/office/powerpoint/2010/main" val="417353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7" y="234059"/>
            <a:ext cx="10944225" cy="559572"/>
          </a:xfrm>
        </p:spPr>
        <p:txBody>
          <a:bodyPr wrap="square" lIns="0" tIns="18000" rIns="0" bIns="18000" anchor="ctr" anchorCtr="0">
            <a:spAutoFit/>
          </a:bodyPr>
          <a:lstStyle/>
          <a:p>
            <a:r>
              <a:rPr lang="en-US" sz="3400" dirty="0"/>
              <a:t>Caching </a:t>
            </a:r>
            <a:r>
              <a:rPr lang="en-US" sz="2600" dirty="0"/>
              <a:t>(1 of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623887" y="998830"/>
            <a:ext cx="10944225" cy="898126"/>
          </a:xfrm>
        </p:spPr>
        <p:txBody>
          <a:bodyPr wrap="square" lIns="0" tIns="18000" rIns="0" bIns="18000" anchor="ctr" anchorCtr="0">
            <a:spAutoFit/>
          </a:bodyPr>
          <a:lstStyle/>
          <a:p>
            <a:pPr marL="0" indent="0">
              <a:buNone/>
            </a:pPr>
            <a:r>
              <a:rPr lang="en-US" sz="2800" dirty="0">
                <a:latin typeface="Arial" panose="020B0604020202020204" pitchFamily="34" charset="0"/>
                <a:cs typeface="Arial" panose="020B0604020202020204" pitchFamily="34" charset="0"/>
              </a:rPr>
              <a:t>To look up </a:t>
            </a:r>
            <a:r>
              <a:rPr lang="en-US" sz="2800" i="1" dirty="0">
                <a:latin typeface="Arial" panose="020B0604020202020204" pitchFamily="34" charset="0"/>
                <a:cs typeface="Arial" panose="020B0604020202020204" pitchFamily="34" charset="0"/>
              </a:rPr>
              <a:t>/</a:t>
            </a:r>
            <a:r>
              <a:rPr lang="en-US" sz="2800" i="1" spc="-300" dirty="0">
                <a:latin typeface="Arial" panose="020B0604020202020204" pitchFamily="34" charset="0"/>
                <a:cs typeface="Arial" panose="020B0604020202020204" pitchFamily="34" charset="0"/>
              </a:rPr>
              <a:t>u s </a:t>
            </a:r>
            <a:r>
              <a:rPr lang="en-US" sz="2800" i="1" dirty="0">
                <a:latin typeface="Arial" panose="020B0604020202020204" pitchFamily="34" charset="0"/>
                <a:cs typeface="Arial" panose="020B0604020202020204" pitchFamily="34" charset="0"/>
              </a:rPr>
              <a:t>r/</a:t>
            </a:r>
            <a:r>
              <a:rPr lang="en-US" sz="2800" i="1" spc="-300" dirty="0">
                <a:latin typeface="Arial" panose="020B0604020202020204" pitchFamily="34" charset="0"/>
                <a:cs typeface="Arial" panose="020B0604020202020204" pitchFamily="34" charset="0"/>
              </a:rPr>
              <a:t>a s </a:t>
            </a:r>
            <a:r>
              <a:rPr lang="en-US" sz="2800" i="1" dirty="0">
                <a:latin typeface="Arial" panose="020B0604020202020204" pitchFamily="34" charset="0"/>
                <a:cs typeface="Arial" panose="020B0604020202020204" pitchFamily="34" charset="0"/>
              </a:rPr>
              <a:t>t/</a:t>
            </a:r>
            <a:r>
              <a:rPr lang="en-US" sz="2800" i="1" spc="-300" dirty="0">
                <a:latin typeface="Arial" panose="020B0604020202020204" pitchFamily="34" charset="0"/>
                <a:cs typeface="Arial" panose="020B0604020202020204" pitchFamily="34" charset="0"/>
              </a:rPr>
              <a:t>m </a:t>
            </a:r>
            <a:r>
              <a:rPr lang="en-US" sz="2800" i="1" dirty="0">
                <a:latin typeface="Arial" panose="020B0604020202020204" pitchFamily="34" charset="0"/>
                <a:cs typeface="Arial" panose="020B0604020202020204" pitchFamily="34" charset="0"/>
              </a:rPr>
              <a:t>box</a:t>
            </a:r>
            <a:r>
              <a:rPr lang="en-US" sz="2800" dirty="0">
                <a:latin typeface="Arial" panose="020B0604020202020204" pitchFamily="34" charset="0"/>
                <a:cs typeface="Arial" panose="020B0604020202020204" pitchFamily="34" charset="0"/>
              </a:rPr>
              <a:t> (Fig. 4.35) requires the following disk accesses:</a:t>
            </a:r>
          </a:p>
        </p:txBody>
      </p:sp>
      <p:sp>
        <p:nvSpPr>
          <p:cNvPr id="3" name="Content Placeholder 2">
            <a:extLst>
              <a:ext uri="{FF2B5EF4-FFF2-40B4-BE49-F238E27FC236}">
                <a16:creationId xmlns:a16="http://schemas.microsoft.com/office/drawing/2014/main" id="{6DC75C92-58DB-4A96-9954-266E9178EC3D}"/>
              </a:ext>
            </a:extLst>
          </p:cNvPr>
          <p:cNvSpPr>
            <a:spLocks noGrp="1"/>
          </p:cNvSpPr>
          <p:nvPr>
            <p:ph sz="quarter" idx="14"/>
          </p:nvPr>
        </p:nvSpPr>
        <p:spPr>
          <a:xfrm>
            <a:off x="623887" y="2334168"/>
            <a:ext cx="10944225" cy="3006395"/>
          </a:xfrm>
        </p:spPr>
        <p:txBody>
          <a:bodyPr wrap="square" lIns="0" tIns="18000" rIns="0" bIns="18000" anchor="ctr" anchorCtr="0">
            <a:spAutoFit/>
          </a:bodyPr>
          <a:lstStyle/>
          <a:p>
            <a:pPr marL="342900" indent="-342900">
              <a:spcBef>
                <a:spcPts val="600"/>
              </a:spcBef>
            </a:pPr>
            <a:r>
              <a:rPr lang="en-US" sz="2800" dirty="0">
                <a:latin typeface="Arial" panose="020B0604020202020204" pitchFamily="34" charset="0"/>
                <a:cs typeface="Arial" panose="020B0604020202020204" pitchFamily="34" charset="0"/>
              </a:rPr>
              <a:t>Read the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-node for the root directory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-node</a:t>
            </a:r>
          </a:p>
          <a:p>
            <a:pPr marL="342900" indent="-342900">
              <a:spcBef>
                <a:spcPts val="600"/>
              </a:spcBef>
            </a:pPr>
            <a:r>
              <a:rPr lang="en-US" sz="2800" dirty="0">
                <a:latin typeface="Arial" panose="020B0604020202020204" pitchFamily="34" charset="0"/>
                <a:cs typeface="Arial" panose="020B0604020202020204" pitchFamily="34" charset="0"/>
              </a:rPr>
              <a:t>Read the root directory (block 1)</a:t>
            </a:r>
          </a:p>
          <a:p>
            <a:pPr marL="342900" indent="-342900">
              <a:spcBef>
                <a:spcPts val="600"/>
              </a:spcBef>
            </a:pPr>
            <a:r>
              <a:rPr lang="en-US" sz="2800" dirty="0">
                <a:latin typeface="Arial" panose="020B0604020202020204" pitchFamily="34" charset="0"/>
                <a:cs typeface="Arial" panose="020B0604020202020204" pitchFamily="34" charset="0"/>
              </a:rPr>
              <a:t>Read the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-node for </a:t>
            </a:r>
            <a:r>
              <a:rPr lang="en-US" sz="2800" i="1" dirty="0">
                <a:latin typeface="Arial" panose="020B0604020202020204" pitchFamily="34" charset="0"/>
                <a:cs typeface="Arial" panose="020B0604020202020204" pitchFamily="34" charset="0"/>
              </a:rPr>
              <a:t>/</a:t>
            </a:r>
            <a:r>
              <a:rPr lang="en-US" sz="2800" i="1" spc="-300" dirty="0">
                <a:latin typeface="Arial" panose="020B0604020202020204" pitchFamily="34" charset="0"/>
                <a:cs typeface="Arial" panose="020B0604020202020204" pitchFamily="34" charset="0"/>
              </a:rPr>
              <a:t>u s </a:t>
            </a:r>
            <a:r>
              <a:rPr lang="en-US" sz="2800" i="1" dirty="0">
                <a:latin typeface="Arial" panose="020B0604020202020204" pitchFamily="34" charset="0"/>
                <a:cs typeface="Arial" panose="020B0604020202020204" pitchFamily="34" charset="0"/>
              </a:rPr>
              <a:t>r</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-node 6)</a:t>
            </a:r>
          </a:p>
          <a:p>
            <a:pPr marL="342900" indent="-342900">
              <a:spcBef>
                <a:spcPts val="600"/>
              </a:spcBef>
            </a:pPr>
            <a:r>
              <a:rPr lang="en-US" sz="2800" dirty="0">
                <a:latin typeface="Arial" panose="020B0604020202020204" pitchFamily="34" charset="0"/>
                <a:cs typeface="Arial" panose="020B0604020202020204" pitchFamily="34" charset="0"/>
              </a:rPr>
              <a:t>Read the </a:t>
            </a:r>
            <a:r>
              <a:rPr lang="en-US" sz="2800" i="1" dirty="0">
                <a:latin typeface="Arial" panose="020B0604020202020204" pitchFamily="34" charset="0"/>
                <a:cs typeface="Arial" panose="020B0604020202020204" pitchFamily="34" charset="0"/>
              </a:rPr>
              <a:t>/</a:t>
            </a:r>
            <a:r>
              <a:rPr lang="en-US" sz="2800" i="1" spc="-300" dirty="0">
                <a:latin typeface="Arial" panose="020B0604020202020204" pitchFamily="34" charset="0"/>
                <a:cs typeface="Arial" panose="020B0604020202020204" pitchFamily="34" charset="0"/>
              </a:rPr>
              <a:t>u s </a:t>
            </a:r>
            <a:r>
              <a:rPr lang="en-US" sz="2800" i="1" dirty="0">
                <a:latin typeface="Arial" panose="020B0604020202020204" pitchFamily="34" charset="0"/>
                <a:cs typeface="Arial" panose="020B0604020202020204" pitchFamily="34" charset="0"/>
              </a:rPr>
              <a:t>r</a:t>
            </a:r>
            <a:r>
              <a:rPr lang="en-US" sz="2800" dirty="0">
                <a:latin typeface="Arial" panose="020B0604020202020204" pitchFamily="34" charset="0"/>
                <a:cs typeface="Arial" panose="020B0604020202020204" pitchFamily="34" charset="0"/>
              </a:rPr>
              <a:t> directory (block 132)</a:t>
            </a:r>
          </a:p>
          <a:p>
            <a:pPr marL="342900" indent="-342900">
              <a:spcBef>
                <a:spcPts val="600"/>
              </a:spcBef>
            </a:pPr>
            <a:r>
              <a:rPr lang="en-US" sz="2800" dirty="0">
                <a:latin typeface="Arial" panose="020B0604020202020204" pitchFamily="34" charset="0"/>
                <a:cs typeface="Arial" panose="020B0604020202020204" pitchFamily="34" charset="0"/>
              </a:rPr>
              <a:t>Read the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-node for </a:t>
            </a:r>
            <a:r>
              <a:rPr lang="en-US" sz="2800" i="1" dirty="0">
                <a:latin typeface="Arial" panose="020B0604020202020204" pitchFamily="34" charset="0"/>
                <a:cs typeface="Arial" panose="020B0604020202020204" pitchFamily="34" charset="0"/>
              </a:rPr>
              <a:t>/</a:t>
            </a:r>
            <a:r>
              <a:rPr lang="en-US" sz="2800" i="1" spc="-300" dirty="0">
                <a:latin typeface="Arial" panose="020B0604020202020204" pitchFamily="34" charset="0"/>
                <a:cs typeface="Arial" panose="020B0604020202020204" pitchFamily="34" charset="0"/>
              </a:rPr>
              <a:t>u s </a:t>
            </a:r>
            <a:r>
              <a:rPr lang="en-US" sz="2800" i="1" dirty="0">
                <a:latin typeface="Arial" panose="020B0604020202020204" pitchFamily="34" charset="0"/>
                <a:cs typeface="Arial" panose="020B0604020202020204" pitchFamily="34" charset="0"/>
              </a:rPr>
              <a:t>r/</a:t>
            </a:r>
            <a:r>
              <a:rPr lang="en-US" sz="2800" i="1" spc="-300" dirty="0">
                <a:latin typeface="Arial" panose="020B0604020202020204" pitchFamily="34" charset="0"/>
                <a:cs typeface="Arial" panose="020B0604020202020204" pitchFamily="34" charset="0"/>
              </a:rPr>
              <a:t>a s </a:t>
            </a:r>
            <a:r>
              <a:rPr lang="en-US" sz="2800" i="1" dirty="0">
                <a:latin typeface="Arial" panose="020B0604020202020204" pitchFamily="34" charset="0"/>
                <a:cs typeface="Arial" panose="020B0604020202020204" pitchFamily="34" charset="0"/>
              </a:rPr>
              <a:t>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i</a:t>
            </a:r>
            <a:r>
              <a:rPr lang="en-US" sz="2800" dirty="0">
                <a:latin typeface="Arial" panose="020B0604020202020204" pitchFamily="34" charset="0"/>
                <a:cs typeface="Arial" panose="020B0604020202020204" pitchFamily="34" charset="0"/>
              </a:rPr>
              <a:t>-node 26)</a:t>
            </a:r>
          </a:p>
          <a:p>
            <a:pPr marL="342900" indent="-342900">
              <a:spcBef>
                <a:spcPts val="600"/>
              </a:spcBef>
            </a:pPr>
            <a:r>
              <a:rPr lang="en-US" sz="2800" dirty="0">
                <a:latin typeface="Arial" panose="020B0604020202020204" pitchFamily="34" charset="0"/>
                <a:cs typeface="Arial" panose="020B0604020202020204" pitchFamily="34" charset="0"/>
              </a:rPr>
              <a:t>Read the </a:t>
            </a:r>
            <a:r>
              <a:rPr lang="en-US" sz="2800" i="1" dirty="0">
                <a:latin typeface="Arial" panose="020B0604020202020204" pitchFamily="34" charset="0"/>
                <a:cs typeface="Arial" panose="020B0604020202020204" pitchFamily="34" charset="0"/>
              </a:rPr>
              <a:t>/</a:t>
            </a:r>
            <a:r>
              <a:rPr lang="en-US" sz="2800" i="1" spc="-300" dirty="0">
                <a:latin typeface="Arial" panose="020B0604020202020204" pitchFamily="34" charset="0"/>
                <a:cs typeface="Arial" panose="020B0604020202020204" pitchFamily="34" charset="0"/>
              </a:rPr>
              <a:t>u s </a:t>
            </a:r>
            <a:r>
              <a:rPr lang="en-US" sz="2800" i="1" dirty="0">
                <a:latin typeface="Arial" panose="020B0604020202020204" pitchFamily="34" charset="0"/>
                <a:cs typeface="Arial" panose="020B0604020202020204" pitchFamily="34" charset="0"/>
              </a:rPr>
              <a:t>r/</a:t>
            </a:r>
            <a:r>
              <a:rPr lang="en-US" sz="2800" i="1" spc="-300" dirty="0">
                <a:latin typeface="Arial" panose="020B0604020202020204" pitchFamily="34" charset="0"/>
                <a:cs typeface="Arial" panose="020B0604020202020204" pitchFamily="34" charset="0"/>
              </a:rPr>
              <a:t>a s </a:t>
            </a:r>
            <a:r>
              <a:rPr lang="en-US" sz="2800" i="1" dirty="0">
                <a:latin typeface="Arial" panose="020B0604020202020204" pitchFamily="34" charset="0"/>
                <a:cs typeface="Arial" panose="020B0604020202020204" pitchFamily="34" charset="0"/>
              </a:rPr>
              <a:t>t</a:t>
            </a:r>
            <a:r>
              <a:rPr lang="en-US" sz="2800" dirty="0">
                <a:latin typeface="Arial" panose="020B0604020202020204" pitchFamily="34" charset="0"/>
                <a:cs typeface="Arial" panose="020B0604020202020204" pitchFamily="34" charset="0"/>
              </a:rPr>
              <a:t> directory (block 406)</a:t>
            </a:r>
          </a:p>
        </p:txBody>
      </p:sp>
    </p:spTree>
    <p:extLst>
      <p:ext uri="{BB962C8B-B14F-4D97-AF65-F5344CB8AC3E}">
        <p14:creationId xmlns:p14="http://schemas.microsoft.com/office/powerpoint/2010/main" val="102166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7" y="234059"/>
            <a:ext cx="10944225" cy="559572"/>
          </a:xfrm>
        </p:spPr>
        <p:txBody>
          <a:bodyPr wrap="square" lIns="0" tIns="18000" rIns="0" bIns="18000" anchor="ctr" anchorCtr="0">
            <a:spAutoFit/>
          </a:bodyPr>
          <a:lstStyle/>
          <a:p>
            <a:r>
              <a:rPr lang="en-US" sz="3400" dirty="0"/>
              <a:t>Caching </a:t>
            </a:r>
            <a:r>
              <a:rPr lang="en-US" sz="2600" dirty="0"/>
              <a:t>(2 of 2)</a:t>
            </a:r>
          </a:p>
        </p:txBody>
      </p:sp>
      <p:graphicFrame>
        <p:nvGraphicFramePr>
          <p:cNvPr id="9" name="Table 8">
            <a:extLst>
              <a:ext uri="{FF2B5EF4-FFF2-40B4-BE49-F238E27FC236}">
                <a16:creationId xmlns:a16="http://schemas.microsoft.com/office/drawing/2014/main" id="{DA9CD013-11AA-4233-AE16-7E7F72BA5FFA}"/>
              </a:ext>
            </a:extLst>
          </p:cNvPr>
          <p:cNvGraphicFramePr>
            <a:graphicFrameLocks noGrp="1"/>
          </p:cNvGraphicFramePr>
          <p:nvPr>
            <p:extLst>
              <p:ext uri="{D42A27DB-BD31-4B8C-83A1-F6EECF244321}">
                <p14:modId xmlns:p14="http://schemas.microsoft.com/office/powerpoint/2010/main" val="471858881"/>
              </p:ext>
            </p:extLst>
          </p:nvPr>
        </p:nvGraphicFramePr>
        <p:xfrm>
          <a:off x="4258576" y="1543914"/>
          <a:ext cx="3666227" cy="2570813"/>
        </p:xfrm>
        <a:graphic>
          <a:graphicData uri="http://schemas.openxmlformats.org/drawingml/2006/table">
            <a:tbl>
              <a:tblPr firstRow="1" bandRow="1">
                <a:tableStyleId>{2D5ABB26-0587-4C30-8999-92F81FD0307C}</a:tableStyleId>
              </a:tblPr>
              <a:tblGrid>
                <a:gridCol w="2054288">
                  <a:extLst>
                    <a:ext uri="{9D8B030D-6E8A-4147-A177-3AD203B41FA5}">
                      <a16:colId xmlns:a16="http://schemas.microsoft.com/office/drawing/2014/main" val="3778837786"/>
                    </a:ext>
                  </a:extLst>
                </a:gridCol>
                <a:gridCol w="1611939">
                  <a:extLst>
                    <a:ext uri="{9D8B030D-6E8A-4147-A177-3AD203B41FA5}">
                      <a16:colId xmlns:a16="http://schemas.microsoft.com/office/drawing/2014/main" val="3834452914"/>
                    </a:ext>
                  </a:extLst>
                </a:gridCol>
              </a:tblGrid>
              <a:tr h="345773">
                <a:tc>
                  <a:txBody>
                    <a:bodyPr/>
                    <a:lstStyle/>
                    <a:p>
                      <a:r>
                        <a:rPr lang="en-US" sz="1600" b="1" noProof="0" dirty="0">
                          <a:solidFill>
                            <a:schemeClr val="tx1"/>
                          </a:solidFill>
                          <a:latin typeface="Arial" panose="020B0604020202020204" pitchFamily="34" charset="0"/>
                          <a:cs typeface="Arial" panose="020B0604020202020204" pitchFamily="34" charset="0"/>
                        </a:rPr>
                        <a:t>Path</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I-node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/u</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/u</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r/a</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/u</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r/a</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t/m</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/u</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r/a</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t/books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/u</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r/</a:t>
                      </a:r>
                      <a:r>
                        <a:rPr lang="en-US" sz="1600" noProof="0" dirty="0" err="1">
                          <a:solidFill>
                            <a:schemeClr val="tx1"/>
                          </a:solidFill>
                          <a:latin typeface="Arial" panose="020B0604020202020204" pitchFamily="34" charset="0"/>
                          <a:cs typeface="Arial" panose="020B0604020202020204" pitchFamily="34" charset="0"/>
                        </a:rPr>
                        <a:t>bal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464809"/>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/u</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r/</a:t>
                      </a:r>
                      <a:r>
                        <a:rPr lang="en-US" sz="1600" noProof="0" dirty="0" err="1">
                          <a:solidFill>
                            <a:schemeClr val="tx1"/>
                          </a:solidFill>
                          <a:latin typeface="Arial" panose="020B0604020202020204" pitchFamily="34" charset="0"/>
                          <a:cs typeface="Arial" panose="020B0604020202020204" pitchFamily="34" charset="0"/>
                        </a:rPr>
                        <a:t>bal</a:t>
                      </a:r>
                      <a:r>
                        <a:rPr lang="en-US" sz="1600" noProof="0" dirty="0">
                          <a:solidFill>
                            <a:schemeClr val="tx1"/>
                          </a:solidFill>
                          <a:latin typeface="Arial" panose="020B0604020202020204" pitchFamily="34" charset="0"/>
                          <a:cs typeface="Arial" panose="020B0604020202020204" pitchFamily="34" charset="0"/>
                        </a:rPr>
                        <a:t>/</a:t>
                      </a:r>
                      <a:r>
                        <a:rPr lang="en-US" sz="1600" noProof="0" dirty="0" err="1">
                          <a:solidFill>
                            <a:schemeClr val="tx1"/>
                          </a:solidFill>
                          <a:latin typeface="Arial" panose="020B0604020202020204" pitchFamily="34" charset="0"/>
                          <a:cs typeface="Arial" panose="020B0604020202020204" pitchFamily="34" charset="0"/>
                        </a:rPr>
                        <a:t>paper.p</a:t>
                      </a:r>
                      <a:r>
                        <a:rPr lang="en-US" sz="100" noProof="0" dirty="0">
                          <a:solidFill>
                            <a:schemeClr val="tx1"/>
                          </a:solidFill>
                          <a:latin typeface="Arial" panose="020B0604020202020204" pitchFamily="34" charset="0"/>
                          <a:cs typeface="Arial" panose="020B0604020202020204" pitchFamily="34" charset="0"/>
                        </a:rPr>
                        <a:t> </a:t>
                      </a:r>
                      <a:r>
                        <a:rPr lang="en-US" sz="1600" noProof="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909489"/>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4190149" y="5000762"/>
            <a:ext cx="3811701" cy="313350"/>
          </a:xfrm>
        </p:spPr>
        <p:txBody>
          <a:bodyPr wrap="square" lIns="0" tIns="18000" rIns="0" bIns="18000" anchor="ctr" anchorCtr="0">
            <a:spAutoFit/>
          </a:bodyPr>
          <a:lstStyle/>
          <a:p>
            <a:pPr marL="0" indent="0">
              <a:buNone/>
            </a:pPr>
            <a:r>
              <a:rPr lang="en-US" sz="1800" dirty="0"/>
              <a:t>Figure 12.9 Part of the </a:t>
            </a:r>
            <a:r>
              <a:rPr lang="en-US" sz="1800" dirty="0" err="1"/>
              <a:t>i</a:t>
            </a:r>
            <a:r>
              <a:rPr lang="en-US" sz="1800" dirty="0"/>
              <a:t>-node cache.</a:t>
            </a:r>
          </a:p>
        </p:txBody>
      </p:sp>
    </p:spTree>
    <p:extLst>
      <p:ext uri="{BB962C8B-B14F-4D97-AF65-F5344CB8AC3E}">
        <p14:creationId xmlns:p14="http://schemas.microsoft.com/office/powerpoint/2010/main" val="1743205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38827" y="239121"/>
            <a:ext cx="10935222" cy="559572"/>
          </a:xfrm>
        </p:spPr>
        <p:txBody>
          <a:bodyPr wrap="square" lIns="0" tIns="18000" rIns="0" bIns="18000" anchor="ctr" anchorCtr="0">
            <a:spAutoFit/>
          </a:bodyPr>
          <a:lstStyle/>
          <a:p>
            <a:r>
              <a:rPr lang="en-US" sz="3400" dirty="0"/>
              <a:t>Operating System Goals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638776" y="1002541"/>
            <a:ext cx="10964879" cy="1990733"/>
          </a:xfrm>
        </p:spPr>
        <p:txBody>
          <a:bodyPr wrap="square" lIns="0" tIns="18000" rIns="0" bIns="18000" anchor="ctr" anchorCtr="0">
            <a:spAutoFit/>
          </a:bodyPr>
          <a:lstStyle/>
          <a:p>
            <a:pPr marL="342900" indent="-342900">
              <a:spcBef>
                <a:spcPts val="600"/>
              </a:spcBef>
            </a:pPr>
            <a:r>
              <a:rPr lang="en-US" sz="2800" dirty="0"/>
              <a:t>Define abstractions</a:t>
            </a:r>
          </a:p>
          <a:p>
            <a:pPr marL="342900" indent="-342900">
              <a:spcBef>
                <a:spcPts val="600"/>
              </a:spcBef>
            </a:pPr>
            <a:r>
              <a:rPr lang="en-US" sz="2800" dirty="0"/>
              <a:t>Provide primitive operations</a:t>
            </a:r>
          </a:p>
          <a:p>
            <a:pPr marL="342900" indent="-342900">
              <a:spcBef>
                <a:spcPts val="600"/>
              </a:spcBef>
            </a:pPr>
            <a:r>
              <a:rPr lang="en-US" sz="2800" dirty="0"/>
              <a:t>Ensure isolation</a:t>
            </a:r>
          </a:p>
          <a:p>
            <a:pPr marL="342900" indent="-342900">
              <a:spcBef>
                <a:spcPts val="600"/>
              </a:spcBef>
            </a:pPr>
            <a:r>
              <a:rPr lang="en-US" sz="2800" dirty="0"/>
              <a:t>Manage the hardware</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7" y="236832"/>
            <a:ext cx="10944225" cy="559572"/>
          </a:xfrm>
        </p:spPr>
        <p:txBody>
          <a:bodyPr wrap="square" lIns="0" tIns="18000" rIns="0" bIns="18000" anchor="ctr" anchorCtr="0">
            <a:spAutoFit/>
          </a:bodyPr>
          <a:lstStyle/>
          <a:p>
            <a:r>
              <a:rPr lang="en-US" sz="3400" dirty="0"/>
              <a:t>Project Management: The Mythical Man Month</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623887" y="1101544"/>
            <a:ext cx="10944225" cy="3975892"/>
          </a:xfrm>
        </p:spPr>
        <p:txBody>
          <a:bodyPr wrap="square" lIns="0" tIns="18000" rIns="0" bIns="18000" anchor="ctr" anchorCtr="0">
            <a:spAutoFit/>
          </a:bodyPr>
          <a:lstStyle/>
          <a:p>
            <a:pPr marL="342900" indent="-342900">
              <a:spcBef>
                <a:spcPts val="600"/>
              </a:spcBef>
            </a:pPr>
            <a:r>
              <a:rPr lang="en-US" sz="2400" dirty="0"/>
              <a:t>Large project design</a:t>
            </a:r>
          </a:p>
          <a:p>
            <a:pPr marL="829818" lvl="1" indent="-342900"/>
            <a:r>
              <a:rPr lang="en-US" sz="2400" dirty="0"/>
              <a:t>One-third Planning</a:t>
            </a:r>
          </a:p>
          <a:p>
            <a:pPr marL="829818" lvl="1" indent="-342900"/>
            <a:r>
              <a:rPr lang="en-US" sz="2400" dirty="0"/>
              <a:t>One-sixth Coding</a:t>
            </a:r>
          </a:p>
          <a:p>
            <a:pPr marL="829818" lvl="1" indent="-342900"/>
            <a:r>
              <a:rPr lang="en-US" sz="2400" dirty="0"/>
              <a:t>Quarter Module testing</a:t>
            </a:r>
          </a:p>
          <a:p>
            <a:pPr marL="829818" lvl="1" indent="-342900"/>
            <a:r>
              <a:rPr lang="en-US" sz="2400" dirty="0"/>
              <a:t>Quarter System testing</a:t>
            </a:r>
          </a:p>
          <a:p>
            <a:pPr marL="342900" indent="-342900">
              <a:spcBef>
                <a:spcPts val="600"/>
              </a:spcBef>
            </a:pPr>
            <a:r>
              <a:rPr lang="en-US" sz="2400" dirty="0"/>
              <a:t>People and time not interchangeable</a:t>
            </a:r>
          </a:p>
          <a:p>
            <a:pPr marL="829818" lvl="1" indent="-342900"/>
            <a:r>
              <a:rPr lang="en-US" sz="2400" dirty="0"/>
              <a:t>Work cannot be fully parallelized</a:t>
            </a:r>
          </a:p>
          <a:p>
            <a:pPr marL="829818" lvl="1" indent="-342900"/>
            <a:r>
              <a:rPr lang="en-US" sz="2400" dirty="0"/>
              <a:t>Work must be partitioned into large numbers of modules</a:t>
            </a:r>
          </a:p>
          <a:p>
            <a:pPr marL="829818" lvl="1" indent="-342900"/>
            <a:r>
              <a:rPr lang="en-US" sz="2400" dirty="0"/>
              <a:t>Debugging is highly sequential</a:t>
            </a:r>
          </a:p>
        </p:txBody>
      </p:sp>
      <p:sp>
        <p:nvSpPr>
          <p:cNvPr id="3" name="Content Placeholder 2">
            <a:extLst>
              <a:ext uri="{FF2B5EF4-FFF2-40B4-BE49-F238E27FC236}">
                <a16:creationId xmlns:a16="http://schemas.microsoft.com/office/drawing/2014/main" id="{6DC75C92-58DB-4A96-9954-266E9178EC3D}"/>
              </a:ext>
            </a:extLst>
          </p:cNvPr>
          <p:cNvSpPr>
            <a:spLocks noGrp="1"/>
          </p:cNvSpPr>
          <p:nvPr>
            <p:ph sz="quarter" idx="14"/>
          </p:nvPr>
        </p:nvSpPr>
        <p:spPr>
          <a:xfrm>
            <a:off x="623887" y="5320679"/>
            <a:ext cx="10944225" cy="775015"/>
          </a:xfrm>
        </p:spPr>
        <p:txBody>
          <a:bodyPr wrap="square" lIns="0" tIns="18000" rIns="0" bIns="18000" anchor="ctr" anchorCtr="0">
            <a:spAutoFit/>
          </a:bodyPr>
          <a:lstStyle/>
          <a:p>
            <a:pPr marL="0" indent="0">
              <a:spcBef>
                <a:spcPts val="600"/>
              </a:spcBef>
              <a:buNone/>
            </a:pPr>
            <a:r>
              <a:rPr lang="en-US" sz="2400" b="1" dirty="0">
                <a:solidFill>
                  <a:srgbClr val="007FA3"/>
                </a:solidFill>
                <a:latin typeface="Arial" panose="020B0604020202020204" pitchFamily="34" charset="0"/>
                <a:cs typeface="Arial" panose="020B0604020202020204" pitchFamily="34" charset="0"/>
              </a:rPr>
              <a:t>It takes 9 months to bear a child, no matter how many women you assign to the project</a:t>
            </a:r>
          </a:p>
        </p:txBody>
      </p:sp>
    </p:spTree>
    <p:extLst>
      <p:ext uri="{BB962C8B-B14F-4D97-AF65-F5344CB8AC3E}">
        <p14:creationId xmlns:p14="http://schemas.microsoft.com/office/powerpoint/2010/main" val="4102599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7" y="234060"/>
            <a:ext cx="10944225" cy="559572"/>
          </a:xfrm>
        </p:spPr>
        <p:txBody>
          <a:bodyPr wrap="square" lIns="0" tIns="18000" rIns="0" bIns="18000" anchor="ctr" anchorCtr="0">
            <a:spAutoFit/>
          </a:bodyPr>
          <a:lstStyle/>
          <a:p>
            <a:r>
              <a:rPr lang="en-US" sz="3400" dirty="0"/>
              <a:t>Team Structure</a:t>
            </a:r>
          </a:p>
        </p:txBody>
      </p:sp>
      <p:graphicFrame>
        <p:nvGraphicFramePr>
          <p:cNvPr id="9" name="Table 8">
            <a:extLst>
              <a:ext uri="{FF2B5EF4-FFF2-40B4-BE49-F238E27FC236}">
                <a16:creationId xmlns:a16="http://schemas.microsoft.com/office/drawing/2014/main" id="{DA9CD013-11AA-4233-AE16-7E7F72BA5FFA}"/>
              </a:ext>
            </a:extLst>
          </p:cNvPr>
          <p:cNvGraphicFramePr>
            <a:graphicFrameLocks noGrp="1"/>
          </p:cNvGraphicFramePr>
          <p:nvPr>
            <p:extLst>
              <p:ext uri="{D42A27DB-BD31-4B8C-83A1-F6EECF244321}">
                <p14:modId xmlns:p14="http://schemas.microsoft.com/office/powerpoint/2010/main" val="1258620291"/>
              </p:ext>
            </p:extLst>
          </p:nvPr>
        </p:nvGraphicFramePr>
        <p:xfrm>
          <a:off x="1658227" y="1647392"/>
          <a:ext cx="8885075" cy="3683333"/>
        </p:xfrm>
        <a:graphic>
          <a:graphicData uri="http://schemas.openxmlformats.org/drawingml/2006/table">
            <a:tbl>
              <a:tblPr firstRow="1" bandRow="1">
                <a:tableStyleId>{2D5ABB26-0587-4C30-8999-92F81FD0307C}</a:tableStyleId>
              </a:tblPr>
              <a:tblGrid>
                <a:gridCol w="2157058">
                  <a:extLst>
                    <a:ext uri="{9D8B030D-6E8A-4147-A177-3AD203B41FA5}">
                      <a16:colId xmlns:a16="http://schemas.microsoft.com/office/drawing/2014/main" val="3778837786"/>
                    </a:ext>
                  </a:extLst>
                </a:gridCol>
                <a:gridCol w="6728017">
                  <a:extLst>
                    <a:ext uri="{9D8B030D-6E8A-4147-A177-3AD203B41FA5}">
                      <a16:colId xmlns:a16="http://schemas.microsoft.com/office/drawing/2014/main" val="3834452914"/>
                    </a:ext>
                  </a:extLst>
                </a:gridCol>
              </a:tblGrid>
              <a:tr h="345773">
                <a:tc>
                  <a:txBody>
                    <a:bodyPr/>
                    <a:lstStyle/>
                    <a:p>
                      <a:r>
                        <a:rPr lang="en-US" sz="1600" b="1" noProof="0" dirty="0">
                          <a:solidFill>
                            <a:schemeClr val="tx1"/>
                          </a:solidFill>
                          <a:latin typeface="Arial" panose="020B0604020202020204" pitchFamily="34" charset="0"/>
                          <a:cs typeface="Arial" panose="020B0604020202020204" pitchFamily="34" charset="0"/>
                        </a:rPr>
                        <a:t>Title</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Duties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Chief programmer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Performs the architectural design and writes the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Copilot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Helps the chief programmer and serves as a sounding 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Administrator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Manages the people, budget, space, equipment, reporting,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Editor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Edits the documentation, which must be written by the chief programmer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Secretaries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The administrator and editor each need a secretary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464809"/>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Program clerk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Maintains the code and documentation archives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620260"/>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Toolsmith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Provides any tools the chief programmer needs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735329"/>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Tester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Tests the chief programmer’s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651751"/>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Language lawyer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Part timer who can advise the chief programmer on the 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35717"/>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076313" y="5721315"/>
            <a:ext cx="8039372" cy="313350"/>
          </a:xfrm>
        </p:spPr>
        <p:txBody>
          <a:bodyPr wrap="square" lIns="0" tIns="18000" rIns="0" bIns="18000" anchor="ctr" anchorCtr="0">
            <a:spAutoFit/>
          </a:bodyPr>
          <a:lstStyle/>
          <a:p>
            <a:pPr marL="0" indent="0" algn="ctr">
              <a:buNone/>
            </a:pPr>
            <a:r>
              <a:rPr lang="en-US" sz="1800" dirty="0"/>
              <a:t>Figure 12.10 Mills’ proposal for populating a 10-person chief programmer team.</a:t>
            </a:r>
          </a:p>
        </p:txBody>
      </p:sp>
    </p:spTree>
    <p:extLst>
      <p:ext uri="{BB962C8B-B14F-4D97-AF65-F5344CB8AC3E}">
        <p14:creationId xmlns:p14="http://schemas.microsoft.com/office/powerpoint/2010/main" val="3680093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7" y="234059"/>
            <a:ext cx="10944225" cy="559572"/>
          </a:xfrm>
        </p:spPr>
        <p:txBody>
          <a:bodyPr wrap="square" lIns="0" tIns="18000" rIns="0" bIns="18000" anchor="ctr" anchorCtr="0">
            <a:spAutoFit/>
          </a:bodyPr>
          <a:lstStyle/>
          <a:p>
            <a:r>
              <a:rPr lang="en-US" sz="3400" dirty="0"/>
              <a:t>The Role of Experience</a:t>
            </a:r>
          </a:p>
        </p:txBody>
      </p:sp>
      <p:pic>
        <p:nvPicPr>
          <p:cNvPr id="4" name="Picture 3" descr="The figure contains two parts labeled a: traditional software design progresses in stages and b: alternative design produces a working system starting on day 1.&#10;Long description is available in notes, press F6">
            <a:extLst>
              <a:ext uri="{FF2B5EF4-FFF2-40B4-BE49-F238E27FC236}">
                <a16:creationId xmlns:a16="http://schemas.microsoft.com/office/drawing/2014/main" id="{F0CB0201-BB03-451E-BF11-37952726B7B6}"/>
              </a:ext>
            </a:extLst>
          </p:cNvPr>
          <p:cNvPicPr>
            <a:picLocks noChangeAspect="1"/>
          </p:cNvPicPr>
          <p:nvPr/>
        </p:nvPicPr>
        <p:blipFill>
          <a:blip r:embed="rId3"/>
          <a:stretch>
            <a:fillRect/>
          </a:stretch>
        </p:blipFill>
        <p:spPr>
          <a:xfrm>
            <a:off x="2158483" y="1254131"/>
            <a:ext cx="7875034" cy="364080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995517" y="5318051"/>
            <a:ext cx="8200964" cy="590349"/>
          </a:xfrm>
        </p:spPr>
        <p:txBody>
          <a:bodyPr wrap="square" lIns="0" tIns="18000" rIns="0" bIns="18000" anchor="ctr" anchorCtr="0">
            <a:spAutoFit/>
          </a:bodyPr>
          <a:lstStyle/>
          <a:p>
            <a:pPr marL="0" indent="0">
              <a:buNone/>
            </a:pPr>
            <a:r>
              <a:rPr lang="en-US" sz="1800" dirty="0"/>
              <a:t>Figure 12.11 (a) Traditional software design progresses in stages. (b) Alternative design produces a working system (that does nothing) starting on day 1.</a:t>
            </a:r>
          </a:p>
        </p:txBody>
      </p:sp>
    </p:spTree>
    <p:extLst>
      <p:ext uri="{BB962C8B-B14F-4D97-AF65-F5344CB8AC3E}">
        <p14:creationId xmlns:p14="http://schemas.microsoft.com/office/powerpoint/2010/main" val="123244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7" y="234059"/>
            <a:ext cx="10944225" cy="559572"/>
          </a:xfrm>
        </p:spPr>
        <p:txBody>
          <a:bodyPr wrap="square" lIns="0" tIns="18000" rIns="0" bIns="18000" anchor="ctr" anchorCtr="0">
            <a:spAutoFit/>
          </a:bodyPr>
          <a:lstStyle/>
          <a:p>
            <a:r>
              <a:rPr lang="en-US" sz="3400" dirty="0"/>
              <a:t>Trends in Operating Systems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623887" y="847298"/>
            <a:ext cx="10944225" cy="4529889"/>
          </a:xfrm>
        </p:spPr>
        <p:txBody>
          <a:bodyPr wrap="square" lIns="0" tIns="18000" rIns="0" bIns="18000" anchor="ctr" anchorCtr="0">
            <a:spAutoFit/>
          </a:bodyPr>
          <a:lstStyle/>
          <a:p>
            <a:pPr marL="342900" indent="-342900">
              <a:spcBef>
                <a:spcPts val="600"/>
              </a:spcBef>
            </a:pPr>
            <a:r>
              <a:rPr lang="en-US" sz="2800" dirty="0"/>
              <a:t>Virtualization</a:t>
            </a:r>
          </a:p>
          <a:p>
            <a:pPr marL="342900" indent="-342900">
              <a:spcBef>
                <a:spcPts val="600"/>
              </a:spcBef>
            </a:pPr>
            <a:r>
              <a:rPr lang="en-US" sz="2800" dirty="0"/>
              <a:t>Multicore Chips</a:t>
            </a:r>
          </a:p>
          <a:p>
            <a:pPr marL="342900" indent="-342900">
              <a:spcBef>
                <a:spcPts val="600"/>
              </a:spcBef>
            </a:pPr>
            <a:r>
              <a:rPr lang="en-US" sz="2800" dirty="0"/>
              <a:t>Large Address Space Operating Systems</a:t>
            </a:r>
          </a:p>
          <a:p>
            <a:pPr marL="342900" indent="-342900">
              <a:spcBef>
                <a:spcPts val="600"/>
              </a:spcBef>
            </a:pPr>
            <a:r>
              <a:rPr lang="en-US" sz="2800" dirty="0"/>
              <a:t>Networking</a:t>
            </a:r>
          </a:p>
          <a:p>
            <a:pPr marL="342900" indent="-342900">
              <a:spcBef>
                <a:spcPts val="600"/>
              </a:spcBef>
            </a:pPr>
            <a:r>
              <a:rPr lang="en-US" sz="2800" dirty="0"/>
              <a:t>Parallel and Distributed Systems</a:t>
            </a:r>
          </a:p>
          <a:p>
            <a:pPr marL="342900" indent="-342900">
              <a:spcBef>
                <a:spcPts val="600"/>
              </a:spcBef>
            </a:pPr>
            <a:r>
              <a:rPr lang="en-US" sz="2800" dirty="0"/>
              <a:t>Multimedia</a:t>
            </a:r>
          </a:p>
          <a:p>
            <a:pPr marL="342900" indent="-342900">
              <a:spcBef>
                <a:spcPts val="600"/>
              </a:spcBef>
            </a:pPr>
            <a:r>
              <a:rPr lang="en-US" sz="2800" dirty="0"/>
              <a:t>Battery-Powered Computers</a:t>
            </a:r>
          </a:p>
          <a:p>
            <a:pPr marL="342900" indent="-342900">
              <a:spcBef>
                <a:spcPts val="600"/>
              </a:spcBef>
            </a:pPr>
            <a:r>
              <a:rPr lang="en-US" sz="2800" dirty="0"/>
              <a:t>Embedded Systems</a:t>
            </a:r>
          </a:p>
          <a:p>
            <a:pPr marL="342900" indent="-342900">
              <a:spcBef>
                <a:spcPts val="600"/>
              </a:spcBef>
            </a:pPr>
            <a:r>
              <a:rPr lang="en-US" sz="2800" dirty="0"/>
              <a:t>Sensor Nodes</a:t>
            </a:r>
          </a:p>
        </p:txBody>
      </p:sp>
    </p:spTree>
    <p:extLst>
      <p:ext uri="{BB962C8B-B14F-4D97-AF65-F5344CB8AC3E}">
        <p14:creationId xmlns:p14="http://schemas.microsoft.com/office/powerpoint/2010/main" val="495380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678874" y="221048"/>
            <a:ext cx="9531928" cy="590349"/>
          </a:xfrm>
        </p:spPr>
        <p:txBody>
          <a:bodyPr wrap="square" lIns="0" tIns="18000" rIns="0" bIns="18000" rtlCol="0" anchor="ctr" anchorCtr="0">
            <a:spAutoFit/>
          </a:bodyPr>
          <a:lstStyle/>
          <a:p>
            <a:pPr>
              <a:defRPr/>
            </a:pPr>
            <a:r>
              <a:rPr lang="en-US" sz="3600" dirty="0">
                <a:latin typeface="+mj-lt"/>
              </a:rPr>
              <a:t>Copyright</a:t>
            </a:r>
            <a:endParaRPr lang="en-US" sz="3600"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1981201" y="2704861"/>
            <a:ext cx="1269677"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3429000" y="1866418"/>
            <a:ext cx="6878544" cy="3262432"/>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38827" y="243731"/>
            <a:ext cx="10972799" cy="559572"/>
          </a:xfrm>
        </p:spPr>
        <p:txBody>
          <a:bodyPr wrap="square" lIns="0" tIns="18000" rIns="0" bIns="18000" anchor="ctr" anchorCtr="0">
            <a:spAutoFit/>
          </a:bodyPr>
          <a:lstStyle/>
          <a:p>
            <a:r>
              <a:rPr lang="en-US" sz="3400" dirty="0"/>
              <a:t>Difficulties Designing an Operating System (1)</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638355" y="1002936"/>
            <a:ext cx="10972799" cy="2421620"/>
          </a:xfrm>
        </p:spPr>
        <p:txBody>
          <a:bodyPr wrap="square" lIns="0" tIns="18000" rIns="0" bIns="18000" anchor="ctr" anchorCtr="0">
            <a:spAutoFit/>
          </a:bodyPr>
          <a:lstStyle/>
          <a:p>
            <a:pPr marL="342900" indent="-342900">
              <a:spcBef>
                <a:spcPts val="600"/>
              </a:spcBef>
            </a:pPr>
            <a:r>
              <a:rPr lang="en-US" sz="2800" dirty="0"/>
              <a:t>Operating systems have become extremely large programs</a:t>
            </a:r>
          </a:p>
          <a:p>
            <a:pPr marL="342900" indent="-342900">
              <a:spcBef>
                <a:spcPts val="600"/>
              </a:spcBef>
            </a:pPr>
            <a:r>
              <a:rPr lang="en-US" sz="2800" dirty="0"/>
              <a:t>Must deal with concurrency</a:t>
            </a:r>
          </a:p>
          <a:p>
            <a:pPr marL="342900" indent="-342900">
              <a:spcBef>
                <a:spcPts val="600"/>
              </a:spcBef>
            </a:pPr>
            <a:r>
              <a:rPr lang="en-US" sz="2800" dirty="0"/>
              <a:t>Have to deal with potentially hostile users</a:t>
            </a:r>
          </a:p>
          <a:p>
            <a:pPr marL="342900" indent="-342900">
              <a:spcBef>
                <a:spcPts val="600"/>
              </a:spcBef>
            </a:pPr>
            <a:r>
              <a:rPr lang="en-US" sz="2800" dirty="0"/>
              <a:t>Many users want to share </a:t>
            </a:r>
            <a:r>
              <a:rPr lang="en-US" sz="2800" i="1" dirty="0"/>
              <a:t>some</a:t>
            </a:r>
            <a:r>
              <a:rPr lang="en-US" sz="2800" dirty="0"/>
              <a:t> of their information and resources with selected other users</a:t>
            </a:r>
          </a:p>
        </p:txBody>
      </p:sp>
    </p:spTree>
    <p:extLst>
      <p:ext uri="{BB962C8B-B14F-4D97-AF65-F5344CB8AC3E}">
        <p14:creationId xmlns:p14="http://schemas.microsoft.com/office/powerpoint/2010/main" val="2161860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38827" y="243731"/>
            <a:ext cx="10934048" cy="559572"/>
          </a:xfrm>
        </p:spPr>
        <p:txBody>
          <a:bodyPr wrap="square" lIns="0" tIns="18000" rIns="0" bIns="18000" anchor="ctr" anchorCtr="0">
            <a:spAutoFit/>
          </a:bodyPr>
          <a:lstStyle/>
          <a:p>
            <a:r>
              <a:rPr lang="en-US" sz="3400" dirty="0"/>
              <a:t>Difficulties Designing an Operating System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638276" y="997146"/>
            <a:ext cx="10934599" cy="2421620"/>
          </a:xfrm>
        </p:spPr>
        <p:txBody>
          <a:bodyPr wrap="square" lIns="0" tIns="18000" rIns="0" bIns="18000" anchor="ctr" anchorCtr="0">
            <a:spAutoFit/>
          </a:bodyPr>
          <a:lstStyle/>
          <a:p>
            <a:pPr marL="342900" indent="-342900">
              <a:spcBef>
                <a:spcPts val="600"/>
              </a:spcBef>
            </a:pPr>
            <a:r>
              <a:rPr lang="en-US" sz="2800" dirty="0"/>
              <a:t>Operating systems live for a very long time</a:t>
            </a:r>
          </a:p>
          <a:p>
            <a:pPr marL="342900" indent="-342900">
              <a:spcBef>
                <a:spcPts val="600"/>
              </a:spcBef>
            </a:pPr>
            <a:r>
              <a:rPr lang="en-US" sz="2800" dirty="0"/>
              <a:t>Designers need to provide for considerable generality</a:t>
            </a:r>
          </a:p>
          <a:p>
            <a:pPr marL="342900" indent="-342900">
              <a:spcBef>
                <a:spcPts val="600"/>
              </a:spcBef>
            </a:pPr>
            <a:r>
              <a:rPr lang="en-US" sz="2800" dirty="0"/>
              <a:t>Systems are generally designed to be portable</a:t>
            </a:r>
          </a:p>
          <a:p>
            <a:pPr marL="342900" indent="-342900">
              <a:spcBef>
                <a:spcPts val="600"/>
              </a:spcBef>
            </a:pPr>
            <a:r>
              <a:rPr lang="en-US" sz="2800" dirty="0"/>
              <a:t>Operating systems need to be backward compatible with some previous operating system</a:t>
            </a:r>
          </a:p>
        </p:txBody>
      </p:sp>
    </p:spTree>
    <p:extLst>
      <p:ext uri="{BB962C8B-B14F-4D97-AF65-F5344CB8AC3E}">
        <p14:creationId xmlns:p14="http://schemas.microsoft.com/office/powerpoint/2010/main" val="392692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6301" y="242686"/>
            <a:ext cx="10972800" cy="559572"/>
          </a:xfrm>
        </p:spPr>
        <p:txBody>
          <a:bodyPr wrap="square" lIns="0" tIns="18000" rIns="0" bIns="18000" anchor="ctr" anchorCtr="0">
            <a:spAutoFit/>
          </a:bodyPr>
          <a:lstStyle/>
          <a:p>
            <a:r>
              <a:rPr lang="en-US" sz="3400" dirty="0"/>
              <a:t>Guiding Principles for Interface Design</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626301" y="1028814"/>
            <a:ext cx="10972800" cy="467239"/>
          </a:xfrm>
        </p:spPr>
        <p:txBody>
          <a:bodyPr wrap="square" lIns="0" tIns="18000" rIns="0" bIns="18000" anchor="ctr" anchorCtr="0">
            <a:spAutoFit/>
          </a:bodyPr>
          <a:lstStyle/>
          <a:p>
            <a:pPr marL="342900" indent="-342900">
              <a:spcBef>
                <a:spcPts val="600"/>
              </a:spcBef>
            </a:pPr>
            <a:r>
              <a:rPr lang="en-US" sz="2800" dirty="0"/>
              <a:t>Simplicity</a:t>
            </a:r>
          </a:p>
        </p:txBody>
      </p:sp>
      <p:sp>
        <p:nvSpPr>
          <p:cNvPr id="12" name="Content Placeholder 11">
            <a:extLst>
              <a:ext uri="{FF2B5EF4-FFF2-40B4-BE49-F238E27FC236}">
                <a16:creationId xmlns:a16="http://schemas.microsoft.com/office/drawing/2014/main" id="{548AC987-C4D1-4279-90F7-ECFA0DA0871E}"/>
              </a:ext>
            </a:extLst>
          </p:cNvPr>
          <p:cNvSpPr>
            <a:spLocks noGrp="1"/>
          </p:cNvSpPr>
          <p:nvPr>
            <p:ph sz="quarter" idx="14"/>
          </p:nvPr>
        </p:nvSpPr>
        <p:spPr>
          <a:xfrm>
            <a:off x="1048260" y="1658867"/>
            <a:ext cx="10524615" cy="651905"/>
          </a:xfrm>
        </p:spPr>
        <p:txBody>
          <a:bodyPr wrap="square" lIns="0" tIns="18000" rIns="0" bIns="18000" anchor="ctr" anchorCtr="0">
            <a:spAutoFit/>
          </a:bodyPr>
          <a:lstStyle/>
          <a:p>
            <a:pPr marL="0" indent="0">
              <a:spcBef>
                <a:spcPts val="600"/>
              </a:spcBef>
              <a:buNone/>
            </a:pPr>
            <a:r>
              <a:rPr lang="en-US" altLang="en-US" sz="2000" i="1" dirty="0"/>
              <a:t>Perfection is reached not when there is no longer anything to add, but when there is no longer anything to take away. (Antoine de St. </a:t>
            </a:r>
            <a:r>
              <a:rPr lang="en-US" altLang="en-US" sz="2000" i="1" dirty="0" err="1"/>
              <a:t>Exupery</a:t>
            </a:r>
            <a:r>
              <a:rPr lang="en-US" altLang="en-US" sz="2000" i="1" dirty="0"/>
              <a:t>)</a:t>
            </a:r>
            <a:endParaRPr lang="en-US" sz="2000" i="1" dirty="0"/>
          </a:p>
        </p:txBody>
      </p:sp>
      <p:sp>
        <p:nvSpPr>
          <p:cNvPr id="13" name="Content Placeholder 12">
            <a:extLst>
              <a:ext uri="{FF2B5EF4-FFF2-40B4-BE49-F238E27FC236}">
                <a16:creationId xmlns:a16="http://schemas.microsoft.com/office/drawing/2014/main" id="{862EC8EF-6195-4C2B-866B-B79463189F9B}"/>
              </a:ext>
            </a:extLst>
          </p:cNvPr>
          <p:cNvSpPr>
            <a:spLocks noGrp="1"/>
          </p:cNvSpPr>
          <p:nvPr>
            <p:ph sz="quarter" idx="15"/>
          </p:nvPr>
        </p:nvSpPr>
        <p:spPr>
          <a:xfrm>
            <a:off x="634927" y="2494803"/>
            <a:ext cx="10937948" cy="467239"/>
          </a:xfrm>
        </p:spPr>
        <p:txBody>
          <a:bodyPr wrap="square" lIns="0" tIns="18000" rIns="0" bIns="18000" anchor="ctr" anchorCtr="0">
            <a:spAutoFit/>
          </a:bodyPr>
          <a:lstStyle/>
          <a:p>
            <a:pPr marL="342900" indent="-342900">
              <a:spcBef>
                <a:spcPts val="600"/>
              </a:spcBef>
            </a:pPr>
            <a:r>
              <a:rPr lang="en-US" altLang="en-US" sz="2800" dirty="0"/>
              <a:t>Completeness</a:t>
            </a:r>
            <a:endParaRPr lang="en-US" sz="2800" dirty="0"/>
          </a:p>
        </p:txBody>
      </p:sp>
      <p:sp>
        <p:nvSpPr>
          <p:cNvPr id="14" name="Content Placeholder 13">
            <a:extLst>
              <a:ext uri="{FF2B5EF4-FFF2-40B4-BE49-F238E27FC236}">
                <a16:creationId xmlns:a16="http://schemas.microsoft.com/office/drawing/2014/main" id="{EF298634-B697-460D-88F6-DBB2462BDC21}"/>
              </a:ext>
            </a:extLst>
          </p:cNvPr>
          <p:cNvSpPr>
            <a:spLocks noGrp="1"/>
          </p:cNvSpPr>
          <p:nvPr>
            <p:ph sz="quarter" idx="16"/>
          </p:nvPr>
        </p:nvSpPr>
        <p:spPr>
          <a:xfrm>
            <a:off x="1065509" y="3079908"/>
            <a:ext cx="10489723" cy="344128"/>
          </a:xfrm>
        </p:spPr>
        <p:txBody>
          <a:bodyPr wrap="square" lIns="0" tIns="18000" rIns="0" bIns="18000" anchor="ctr" anchorCtr="0">
            <a:spAutoFit/>
          </a:bodyPr>
          <a:lstStyle/>
          <a:p>
            <a:pPr marL="0" indent="0">
              <a:spcBef>
                <a:spcPts val="600"/>
              </a:spcBef>
              <a:buNone/>
            </a:pPr>
            <a:r>
              <a:rPr lang="en-US" altLang="en-US" sz="2000" i="1" dirty="0"/>
              <a:t>Everything should be as simple as possible, but no simpler. (Albert Einstein)</a:t>
            </a:r>
            <a:endParaRPr lang="en-US" sz="2000" i="1" dirty="0"/>
          </a:p>
        </p:txBody>
      </p:sp>
      <p:sp>
        <p:nvSpPr>
          <p:cNvPr id="15" name="Content Placeholder 14">
            <a:extLst>
              <a:ext uri="{FF2B5EF4-FFF2-40B4-BE49-F238E27FC236}">
                <a16:creationId xmlns:a16="http://schemas.microsoft.com/office/drawing/2014/main" id="{C894F6C4-68E9-4573-BF25-DFD41AF14D08}"/>
              </a:ext>
            </a:extLst>
          </p:cNvPr>
          <p:cNvSpPr>
            <a:spLocks noGrp="1"/>
          </p:cNvSpPr>
          <p:nvPr>
            <p:ph sz="quarter" idx="17"/>
          </p:nvPr>
        </p:nvSpPr>
        <p:spPr>
          <a:xfrm>
            <a:off x="626301" y="3699782"/>
            <a:ext cx="10972800" cy="467239"/>
          </a:xfrm>
        </p:spPr>
        <p:txBody>
          <a:bodyPr wrap="square" lIns="0" tIns="18000" rIns="0" bIns="18000" anchor="ctr" anchorCtr="0">
            <a:spAutoFit/>
          </a:bodyPr>
          <a:lstStyle/>
          <a:p>
            <a:pPr marL="342900" indent="-342900">
              <a:spcBef>
                <a:spcPts val="600"/>
              </a:spcBef>
            </a:pPr>
            <a:r>
              <a:rPr lang="en-US" altLang="en-US" sz="2800" dirty="0"/>
              <a:t>Efficiency</a:t>
            </a:r>
            <a:endParaRPr lang="en-US" sz="2800" dirty="0"/>
          </a:p>
        </p:txBody>
      </p:sp>
      <p:sp>
        <p:nvSpPr>
          <p:cNvPr id="16" name="Content Placeholder 15">
            <a:extLst>
              <a:ext uri="{FF2B5EF4-FFF2-40B4-BE49-F238E27FC236}">
                <a16:creationId xmlns:a16="http://schemas.microsoft.com/office/drawing/2014/main" id="{BD2A02FE-DB79-4679-A757-B35264A15804}"/>
              </a:ext>
            </a:extLst>
          </p:cNvPr>
          <p:cNvSpPr>
            <a:spLocks noGrp="1"/>
          </p:cNvSpPr>
          <p:nvPr>
            <p:ph sz="quarter" idx="18"/>
          </p:nvPr>
        </p:nvSpPr>
        <p:spPr>
          <a:xfrm>
            <a:off x="1048257" y="4297316"/>
            <a:ext cx="10524618" cy="651905"/>
          </a:xfrm>
        </p:spPr>
        <p:txBody>
          <a:bodyPr wrap="square" lIns="0" tIns="18000" rIns="0" bIns="18000" anchor="ctr" anchorCtr="0">
            <a:spAutoFit/>
          </a:bodyPr>
          <a:lstStyle/>
          <a:p>
            <a:pPr marL="0" indent="0">
              <a:spcBef>
                <a:spcPts val="600"/>
              </a:spcBef>
              <a:buNone/>
            </a:pPr>
            <a:r>
              <a:rPr lang="en-US" altLang="en-US" sz="2000" i="1" dirty="0"/>
              <a:t>If a feature or system call cannot be implemented efficiently, it is probably not worth having (Andrew Tanenbaum)</a:t>
            </a:r>
          </a:p>
        </p:txBody>
      </p:sp>
    </p:spTree>
    <p:extLst>
      <p:ext uri="{BB962C8B-B14F-4D97-AF65-F5344CB8AC3E}">
        <p14:creationId xmlns:p14="http://schemas.microsoft.com/office/powerpoint/2010/main" val="1929031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38827" y="242687"/>
            <a:ext cx="10947748" cy="559572"/>
          </a:xfrm>
        </p:spPr>
        <p:txBody>
          <a:bodyPr wrap="square" lIns="0" tIns="18000" rIns="0" bIns="18000" anchor="ctr" anchorCtr="0">
            <a:spAutoFit/>
          </a:bodyPr>
          <a:lstStyle/>
          <a:p>
            <a:r>
              <a:rPr lang="en-US" sz="3400" dirty="0"/>
              <a:t>Execution Paradigms</a:t>
            </a:r>
          </a:p>
        </p:txBody>
      </p:sp>
      <p:pic>
        <p:nvPicPr>
          <p:cNvPr id="32" name="Picture 31" descr="The figure illustrates the two programming codes which are (a)algorithmic code and (b) event-driven code.&#10;Long description is available in notes, press F6">
            <a:extLst>
              <a:ext uri="{FF2B5EF4-FFF2-40B4-BE49-F238E27FC236}">
                <a16:creationId xmlns:a16="http://schemas.microsoft.com/office/drawing/2014/main" id="{64C0900D-7A84-4A49-AA95-0846F75AC32C}"/>
              </a:ext>
            </a:extLst>
          </p:cNvPr>
          <p:cNvPicPr>
            <a:picLocks noChangeAspect="1"/>
          </p:cNvPicPr>
          <p:nvPr/>
        </p:nvPicPr>
        <p:blipFill>
          <a:blip r:embed="rId3"/>
          <a:stretch>
            <a:fillRect/>
          </a:stretch>
        </p:blipFill>
        <p:spPr>
          <a:xfrm>
            <a:off x="1665398" y="1205272"/>
            <a:ext cx="8861206" cy="384620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265608" y="5514910"/>
            <a:ext cx="5676935" cy="313350"/>
          </a:xfrm>
        </p:spPr>
        <p:txBody>
          <a:bodyPr wrap="square" lIns="0" tIns="18000" rIns="0" bIns="18000" anchor="ctr" anchorCtr="0">
            <a:spAutoFit/>
          </a:bodyPr>
          <a:lstStyle/>
          <a:p>
            <a:pPr marL="0" indent="0">
              <a:spcBef>
                <a:spcPts val="600"/>
              </a:spcBef>
              <a:buNone/>
            </a:pPr>
            <a:r>
              <a:rPr lang="en-US" sz="1800" dirty="0"/>
              <a:t>Figure 12.1 (a) Algorithmic code. (b) Event-driven code.</a:t>
            </a:r>
          </a:p>
        </p:txBody>
      </p:sp>
    </p:spTree>
    <p:extLst>
      <p:ext uri="{BB962C8B-B14F-4D97-AF65-F5344CB8AC3E}">
        <p14:creationId xmlns:p14="http://schemas.microsoft.com/office/powerpoint/2010/main" val="253752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9" y="236096"/>
            <a:ext cx="10948986" cy="559572"/>
          </a:xfrm>
        </p:spPr>
        <p:txBody>
          <a:bodyPr wrap="square" lIns="0" tIns="18000" rIns="0" bIns="18000" anchor="ctr" anchorCtr="0">
            <a:spAutoFit/>
          </a:bodyPr>
          <a:lstStyle/>
          <a:p>
            <a:r>
              <a:rPr lang="en-US" sz="3400" dirty="0"/>
              <a:t>System Structure</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623889" y="1065107"/>
            <a:ext cx="10948986" cy="2498564"/>
          </a:xfrm>
        </p:spPr>
        <p:txBody>
          <a:bodyPr wrap="square" lIns="0" tIns="18000" rIns="0" bIns="18000" anchor="ctr" anchorCtr="0">
            <a:spAutoFit/>
          </a:bodyPr>
          <a:lstStyle/>
          <a:p>
            <a:pPr marL="342900" indent="-342900">
              <a:spcBef>
                <a:spcPts val="600"/>
              </a:spcBef>
            </a:pPr>
            <a:r>
              <a:rPr lang="en-US" sz="2800" dirty="0"/>
              <a:t>Layered Systems</a:t>
            </a:r>
          </a:p>
          <a:p>
            <a:pPr marL="342900" indent="-342900">
              <a:spcBef>
                <a:spcPts val="600"/>
              </a:spcBef>
            </a:pPr>
            <a:r>
              <a:rPr lang="en-US" sz="2800" dirty="0"/>
              <a:t>Exokernels</a:t>
            </a:r>
          </a:p>
          <a:p>
            <a:pPr marL="342900" indent="-342900">
              <a:spcBef>
                <a:spcPts val="600"/>
              </a:spcBef>
            </a:pPr>
            <a:r>
              <a:rPr lang="en-US" sz="2800" dirty="0"/>
              <a:t>Microkernel-Based Client-Server Systems</a:t>
            </a:r>
          </a:p>
          <a:p>
            <a:pPr marL="342900" indent="-342900">
              <a:spcBef>
                <a:spcPts val="600"/>
              </a:spcBef>
            </a:pPr>
            <a:r>
              <a:rPr lang="en-US" sz="2800" dirty="0"/>
              <a:t>Extensible Systems</a:t>
            </a:r>
          </a:p>
          <a:p>
            <a:pPr marL="342900" indent="-342900">
              <a:spcBef>
                <a:spcPts val="600"/>
              </a:spcBef>
            </a:pPr>
            <a:r>
              <a:rPr lang="en-US" sz="2800" dirty="0"/>
              <a:t>Kernel Threads</a:t>
            </a:r>
          </a:p>
        </p:txBody>
      </p:sp>
    </p:spTree>
    <p:extLst>
      <p:ext uri="{BB962C8B-B14F-4D97-AF65-F5344CB8AC3E}">
        <p14:creationId xmlns:p14="http://schemas.microsoft.com/office/powerpoint/2010/main" val="349868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9" y="236096"/>
            <a:ext cx="10948986" cy="559572"/>
          </a:xfrm>
        </p:spPr>
        <p:txBody>
          <a:bodyPr wrap="square" lIns="0" tIns="18000" rIns="0" bIns="18000" anchor="ctr" anchorCtr="0">
            <a:spAutoFit/>
          </a:bodyPr>
          <a:lstStyle/>
          <a:p>
            <a:r>
              <a:rPr lang="en-US" sz="3400" dirty="0"/>
              <a:t>Layered Systems</a:t>
            </a:r>
          </a:p>
        </p:txBody>
      </p:sp>
      <p:pic>
        <p:nvPicPr>
          <p:cNvPr id="4" name="Picture 3" descr="The figure illustrates one possible design for a modern layered operating system.&#10;Long description is available in notes, press F6">
            <a:extLst>
              <a:ext uri="{FF2B5EF4-FFF2-40B4-BE49-F238E27FC236}">
                <a16:creationId xmlns:a16="http://schemas.microsoft.com/office/drawing/2014/main" id="{B861A1F5-BF1A-403A-9C58-3604A1203BE7}"/>
              </a:ext>
            </a:extLst>
          </p:cNvPr>
          <p:cNvPicPr>
            <a:picLocks noChangeAspect="1"/>
          </p:cNvPicPr>
          <p:nvPr/>
        </p:nvPicPr>
        <p:blipFill>
          <a:blip r:embed="rId3"/>
          <a:stretch>
            <a:fillRect/>
          </a:stretch>
        </p:blipFill>
        <p:spPr>
          <a:xfrm>
            <a:off x="2807938" y="949780"/>
            <a:ext cx="6576127" cy="400317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420974" y="5484428"/>
            <a:ext cx="7354342" cy="313350"/>
          </a:xfrm>
        </p:spPr>
        <p:txBody>
          <a:bodyPr wrap="square" lIns="0" tIns="18000" rIns="0" bIns="18000" anchor="ctr" anchorCtr="0">
            <a:spAutoFit/>
          </a:bodyPr>
          <a:lstStyle/>
          <a:p>
            <a:pPr marL="0" indent="0">
              <a:spcBef>
                <a:spcPts val="600"/>
              </a:spcBef>
              <a:buNone/>
            </a:pPr>
            <a:r>
              <a:rPr lang="en-US" sz="1800" dirty="0"/>
              <a:t>Figure 12.2 One possible design for a modern layered operating system.</a:t>
            </a:r>
          </a:p>
        </p:txBody>
      </p:sp>
    </p:spTree>
    <p:extLst>
      <p:ext uri="{BB962C8B-B14F-4D97-AF65-F5344CB8AC3E}">
        <p14:creationId xmlns:p14="http://schemas.microsoft.com/office/powerpoint/2010/main" val="520831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623889" y="238871"/>
            <a:ext cx="10948986" cy="559572"/>
          </a:xfrm>
        </p:spPr>
        <p:txBody>
          <a:bodyPr wrap="square" lIns="0" tIns="18000" rIns="0" bIns="18000" anchor="ctr" anchorCtr="0">
            <a:spAutoFit/>
          </a:bodyPr>
          <a:lstStyle/>
          <a:p>
            <a:r>
              <a:rPr lang="en-US" sz="3400" dirty="0"/>
              <a:t>Microkernel-Based Client-Server Systems</a:t>
            </a:r>
          </a:p>
        </p:txBody>
      </p:sp>
      <p:pic>
        <p:nvPicPr>
          <p:cNvPr id="4" name="Picture 3" descr="The figure illustrates the client server computing based on a microkernel.&#10;Long description is available in notes, press F6">
            <a:extLst>
              <a:ext uri="{FF2B5EF4-FFF2-40B4-BE49-F238E27FC236}">
                <a16:creationId xmlns:a16="http://schemas.microsoft.com/office/drawing/2014/main" id="{03CD05F7-3105-4841-BC50-8911D9442D0E}"/>
              </a:ext>
            </a:extLst>
          </p:cNvPr>
          <p:cNvPicPr>
            <a:picLocks noChangeAspect="1"/>
          </p:cNvPicPr>
          <p:nvPr/>
        </p:nvPicPr>
        <p:blipFill>
          <a:blip r:embed="rId3"/>
          <a:stretch>
            <a:fillRect/>
          </a:stretch>
        </p:blipFill>
        <p:spPr>
          <a:xfrm>
            <a:off x="1065084" y="2005641"/>
            <a:ext cx="10061835" cy="270493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993225" y="5333711"/>
            <a:ext cx="6209841" cy="313350"/>
          </a:xfrm>
        </p:spPr>
        <p:txBody>
          <a:bodyPr wrap="square" lIns="0" tIns="18000" rIns="0" bIns="18000" anchor="ctr" anchorCtr="0">
            <a:spAutoFit/>
          </a:bodyPr>
          <a:lstStyle/>
          <a:p>
            <a:pPr marL="0" indent="0">
              <a:spcBef>
                <a:spcPts val="600"/>
              </a:spcBef>
              <a:buNone/>
            </a:pPr>
            <a:r>
              <a:rPr lang="en-US" sz="1800" dirty="0"/>
              <a:t>Figure 12.3 Client-server computing based on a microkernel.</a:t>
            </a:r>
          </a:p>
        </p:txBody>
      </p:sp>
    </p:spTree>
    <p:extLst>
      <p:ext uri="{BB962C8B-B14F-4D97-AF65-F5344CB8AC3E}">
        <p14:creationId xmlns:p14="http://schemas.microsoft.com/office/powerpoint/2010/main" val="3219025475"/>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3254</TotalTime>
  <Words>2402</Words>
  <Application>Microsoft Office PowerPoint</Application>
  <PresentationFormat>Widescreen</PresentationFormat>
  <Paragraphs>201</Paragraphs>
  <Slides>24</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Verdana</vt:lpstr>
      <vt:lpstr>Times New Roman</vt:lpstr>
      <vt:lpstr>Consolas</vt:lpstr>
      <vt:lpstr>Arial</vt:lpstr>
      <vt:lpstr>USHE</vt:lpstr>
      <vt:lpstr>USHE_slide options</vt:lpstr>
      <vt:lpstr>Modern Operating Systems</vt:lpstr>
      <vt:lpstr>Operating System Goals</vt:lpstr>
      <vt:lpstr>Difficulties Designing an Operating System (1)</vt:lpstr>
      <vt:lpstr>Difficulties Designing an Operating System (2)</vt:lpstr>
      <vt:lpstr>Guiding Principles for Interface Design</vt:lpstr>
      <vt:lpstr>Execution Paradigms</vt:lpstr>
      <vt:lpstr>System Structure</vt:lpstr>
      <vt:lpstr>Layered Systems</vt:lpstr>
      <vt:lpstr>Microkernel-Based Client-Server Systems</vt:lpstr>
      <vt:lpstr>Naming</vt:lpstr>
      <vt:lpstr>Binding Time</vt:lpstr>
      <vt:lpstr>Static versus. Dynamic Structures</vt:lpstr>
      <vt:lpstr>Useful Techniques</vt:lpstr>
      <vt:lpstr>Hiding the Hardware</vt:lpstr>
      <vt:lpstr>Performance</vt:lpstr>
      <vt:lpstr>Space-Time Tradeoffs (1 of 2)</vt:lpstr>
      <vt:lpstr>Space-Time Tradeoffs (2 of 2)</vt:lpstr>
      <vt:lpstr>Caching (1 of 2)</vt:lpstr>
      <vt:lpstr>Caching (2 of 2)</vt:lpstr>
      <vt:lpstr>Project Management: The Mythical Man Month</vt:lpstr>
      <vt:lpstr>Team Structure</vt:lpstr>
      <vt:lpstr>The Role of Experience</vt:lpstr>
      <vt:lpstr>Trends in Operating Systems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12</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dc:description>
  <cp:lastModifiedBy>Vinothini Radhakrishnan</cp:lastModifiedBy>
  <cp:revision>408</cp:revision>
  <dcterms:modified xsi:type="dcterms:W3CDTF">2023-08-03T06:40:23Z</dcterms:modified>
</cp:coreProperties>
</file>